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7"/>
  </p:notesMasterIdLst>
  <p:handoutMasterIdLst>
    <p:handoutMasterId r:id="rId28"/>
  </p:handoutMasterIdLst>
  <p:sldIdLst>
    <p:sldId id="325" r:id="rId5"/>
    <p:sldId id="326" r:id="rId6"/>
    <p:sldId id="327" r:id="rId7"/>
    <p:sldId id="1887" r:id="rId8"/>
    <p:sldId id="328" r:id="rId9"/>
    <p:sldId id="336" r:id="rId10"/>
    <p:sldId id="331" r:id="rId11"/>
    <p:sldId id="329" r:id="rId12"/>
    <p:sldId id="330" r:id="rId13"/>
    <p:sldId id="333" r:id="rId14"/>
    <p:sldId id="334" r:id="rId15"/>
    <p:sldId id="335" r:id="rId16"/>
    <p:sldId id="1888" r:id="rId17"/>
    <p:sldId id="337" r:id="rId18"/>
    <p:sldId id="340" r:id="rId19"/>
    <p:sldId id="343" r:id="rId20"/>
    <p:sldId id="1879" r:id="rId21"/>
    <p:sldId id="341" r:id="rId22"/>
    <p:sldId id="1877" r:id="rId23"/>
    <p:sldId id="1878" r:id="rId24"/>
    <p:sldId id="338" r:id="rId25"/>
    <p:sldId id="33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16" userDrawn="1">
          <p15:clr>
            <a:srgbClr val="A4A3A4"/>
          </p15:clr>
        </p15:guide>
        <p15:guide id="2" orient="horz" pos="3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 id="4" name="Jim Self"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E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05" autoAdjust="0"/>
  </p:normalViewPr>
  <p:slideViewPr>
    <p:cSldViewPr snapToGrid="0">
      <p:cViewPr varScale="1">
        <p:scale>
          <a:sx n="68" d="100"/>
          <a:sy n="68" d="100"/>
        </p:scale>
        <p:origin x="738" y="72"/>
      </p:cViewPr>
      <p:guideLst>
        <p:guide pos="816"/>
        <p:guide orient="horz" pos="38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https://smartpharmainc.sharepoint.com/sites/Group/Shared%20Documents/ProBioPharm/Quorum%20Innovations%20BV/Qi601%20BV%20Forecast%20Model%20May%202023.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200" b="1" dirty="0"/>
              <a:t>Qi601 U.S.</a:t>
            </a:r>
            <a:r>
              <a:rPr lang="en-US" sz="1200" b="1" baseline="0" dirty="0"/>
              <a:t> </a:t>
            </a:r>
            <a:r>
              <a:rPr lang="en-US" sz="1200" b="1" dirty="0"/>
              <a:t>Gross Sales</a:t>
            </a:r>
            <a:r>
              <a:rPr lang="en-US" sz="1200" b="1" baseline="0" dirty="0"/>
              <a:t> Forecast ($M)</a:t>
            </a:r>
            <a:endParaRPr lang="en-US" sz="1200" b="1"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0960225325425184E-2"/>
          <c:y val="0.10774146695715323"/>
          <c:w val="0.82880727821643208"/>
          <c:h val="0.83939501026423979"/>
        </c:manualLayout>
      </c:layout>
      <c:lineChart>
        <c:grouping val="standard"/>
        <c:varyColors val="0"/>
        <c:ser>
          <c:idx val="1"/>
          <c:order val="0"/>
          <c:tx>
            <c:strRef>
              <c:f>Summary!$A$6</c:f>
              <c:strCache>
                <c:ptCount val="1"/>
                <c:pt idx="0">
                  <c:v>Upside - Gross Sales ($M)</c:v>
                </c:pt>
              </c:strCache>
            </c:strRef>
          </c:tx>
          <c:spPr>
            <a:ln w="28575" cap="rnd">
              <a:solidFill>
                <a:srgbClr val="0432FF"/>
              </a:solidFill>
              <a:round/>
            </a:ln>
            <a:effectLst/>
          </c:spPr>
          <c:marker>
            <c:symbol val="circle"/>
            <c:size val="5"/>
            <c:spPr>
              <a:solidFill>
                <a:srgbClr val="0432FF"/>
              </a:solidFill>
              <a:ln w="9525">
                <a:solidFill>
                  <a:srgbClr val="0432FF"/>
                </a:solidFill>
              </a:ln>
              <a:effectLst/>
            </c:spPr>
          </c:marker>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Summary!$B$4:$M$4</c:f>
              <c:numCache>
                <c:formatCode>General</c:formatCode>
                <c:ptCount val="12"/>
                <c:pt idx="0">
                  <c:v>2028</c:v>
                </c:pt>
                <c:pt idx="1">
                  <c:v>2029</c:v>
                </c:pt>
                <c:pt idx="2">
                  <c:v>2030</c:v>
                </c:pt>
                <c:pt idx="3">
                  <c:v>2031</c:v>
                </c:pt>
                <c:pt idx="4">
                  <c:v>2032</c:v>
                </c:pt>
                <c:pt idx="5">
                  <c:v>2033</c:v>
                </c:pt>
                <c:pt idx="6">
                  <c:v>2034</c:v>
                </c:pt>
                <c:pt idx="7">
                  <c:v>2035</c:v>
                </c:pt>
                <c:pt idx="8">
                  <c:v>2036</c:v>
                </c:pt>
                <c:pt idx="9">
                  <c:v>2037</c:v>
                </c:pt>
                <c:pt idx="10">
                  <c:v>2038</c:v>
                </c:pt>
                <c:pt idx="11">
                  <c:v>2039</c:v>
                </c:pt>
              </c:numCache>
            </c:numRef>
          </c:cat>
          <c:val>
            <c:numRef>
              <c:f>Summary!$B$6:$M$6</c:f>
              <c:numCache>
                <c:formatCode>"$"#,##0.0</c:formatCode>
                <c:ptCount val="12"/>
                <c:pt idx="0">
                  <c:v>53.704794279867876</c:v>
                </c:pt>
                <c:pt idx="1">
                  <c:v>158.39266268337536</c:v>
                </c:pt>
                <c:pt idx="2">
                  <c:v>310.06560483499368</c:v>
                </c:pt>
                <c:pt idx="3">
                  <c:v>424.6331926863993</c:v>
                </c:pt>
                <c:pt idx="4">
                  <c:v>518.81998172653857</c:v>
                </c:pt>
                <c:pt idx="5">
                  <c:v>607.17719279052199</c:v>
                </c:pt>
                <c:pt idx="6">
                  <c:v>632.33643458827635</c:v>
                </c:pt>
                <c:pt idx="7">
                  <c:v>657.71339859062618</c:v>
                </c:pt>
                <c:pt idx="8">
                  <c:v>682.67471996607117</c:v>
                </c:pt>
                <c:pt idx="9">
                  <c:v>705.67869001988754</c:v>
                </c:pt>
                <c:pt idx="10">
                  <c:v>729.7817055411432</c:v>
                </c:pt>
                <c:pt idx="11">
                  <c:v>754.96963418498387</c:v>
                </c:pt>
              </c:numCache>
            </c:numRef>
          </c:val>
          <c:smooth val="0"/>
          <c:extLst>
            <c:ext xmlns:c16="http://schemas.microsoft.com/office/drawing/2014/chart" uri="{C3380CC4-5D6E-409C-BE32-E72D297353CC}">
              <c16:uniqueId val="{00000000-D950-46EF-A503-B24E618D162B}"/>
            </c:ext>
          </c:extLst>
        </c:ser>
        <c:ser>
          <c:idx val="0"/>
          <c:order val="1"/>
          <c:tx>
            <c:strRef>
              <c:f>Summary!$A$5</c:f>
              <c:strCache>
                <c:ptCount val="1"/>
                <c:pt idx="0">
                  <c:v>Base Case - Gross Sales ($M)</c:v>
                </c:pt>
              </c:strCache>
            </c:strRef>
          </c:tx>
          <c:spPr>
            <a:ln w="28575" cap="rnd">
              <a:solidFill>
                <a:srgbClr val="941100"/>
              </a:solidFill>
              <a:round/>
            </a:ln>
            <a:effectLst/>
          </c:spPr>
          <c:marker>
            <c:symbol val="circle"/>
            <c:size val="5"/>
            <c:spPr>
              <a:solidFill>
                <a:srgbClr val="941651"/>
              </a:solidFill>
              <a:ln w="9525">
                <a:solidFill>
                  <a:srgbClr val="941100"/>
                </a:solidFill>
              </a:ln>
              <a:effectLst/>
            </c:spPr>
          </c:marker>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Summary!$B$4:$M$4</c:f>
              <c:numCache>
                <c:formatCode>General</c:formatCode>
                <c:ptCount val="12"/>
                <c:pt idx="0">
                  <c:v>2028</c:v>
                </c:pt>
                <c:pt idx="1">
                  <c:v>2029</c:v>
                </c:pt>
                <c:pt idx="2">
                  <c:v>2030</c:v>
                </c:pt>
                <c:pt idx="3">
                  <c:v>2031</c:v>
                </c:pt>
                <c:pt idx="4">
                  <c:v>2032</c:v>
                </c:pt>
                <c:pt idx="5">
                  <c:v>2033</c:v>
                </c:pt>
                <c:pt idx="6">
                  <c:v>2034</c:v>
                </c:pt>
                <c:pt idx="7">
                  <c:v>2035</c:v>
                </c:pt>
                <c:pt idx="8">
                  <c:v>2036</c:v>
                </c:pt>
                <c:pt idx="9">
                  <c:v>2037</c:v>
                </c:pt>
                <c:pt idx="10">
                  <c:v>2038</c:v>
                </c:pt>
                <c:pt idx="11">
                  <c:v>2039</c:v>
                </c:pt>
              </c:numCache>
            </c:numRef>
          </c:cat>
          <c:val>
            <c:numRef>
              <c:f>Summary!$B$5:$M$5</c:f>
              <c:numCache>
                <c:formatCode>"$"#,##0.0</c:formatCode>
                <c:ptCount val="12"/>
                <c:pt idx="1">
                  <c:v>39.730160716707559</c:v>
                </c:pt>
                <c:pt idx="2">
                  <c:v>115.41011943631466</c:v>
                </c:pt>
                <c:pt idx="3">
                  <c:v>222.70121280582401</c:v>
                </c:pt>
                <c:pt idx="4">
                  <c:v>301.09795100094891</c:v>
                </c:pt>
                <c:pt idx="5">
                  <c:v>363.87873030515044</c:v>
                </c:pt>
                <c:pt idx="6">
                  <c:v>422.0050158788469</c:v>
                </c:pt>
                <c:pt idx="7">
                  <c:v>435.79527802421654</c:v>
                </c:pt>
                <c:pt idx="8">
                  <c:v>450.49603292197617</c:v>
                </c:pt>
                <c:pt idx="9">
                  <c:v>465.85096132878516</c:v>
                </c:pt>
                <c:pt idx="10">
                  <c:v>481.78897553932609</c:v>
                </c:pt>
                <c:pt idx="11">
                  <c:v>498.1483179315473</c:v>
                </c:pt>
              </c:numCache>
            </c:numRef>
          </c:val>
          <c:smooth val="0"/>
          <c:extLst>
            <c:ext xmlns:c16="http://schemas.microsoft.com/office/drawing/2014/chart" uri="{C3380CC4-5D6E-409C-BE32-E72D297353CC}">
              <c16:uniqueId val="{00000001-D950-46EF-A503-B24E618D162B}"/>
            </c:ext>
          </c:extLst>
        </c:ser>
        <c:ser>
          <c:idx val="2"/>
          <c:order val="2"/>
          <c:tx>
            <c:strRef>
              <c:f>Summary!$A$7</c:f>
              <c:strCache>
                <c:ptCount val="1"/>
                <c:pt idx="0">
                  <c:v>Downside - Gross Sales ($M)</c:v>
                </c:pt>
              </c:strCache>
            </c:strRef>
          </c:tx>
          <c:spPr>
            <a:ln w="28575" cap="rnd">
              <a:solidFill>
                <a:schemeClr val="bg1">
                  <a:lumMod val="50000"/>
                </a:schemeClr>
              </a:solidFill>
              <a:round/>
            </a:ln>
            <a:effectLst/>
          </c:spPr>
          <c:marker>
            <c:symbol val="circle"/>
            <c:size val="5"/>
            <c:spPr>
              <a:solidFill>
                <a:schemeClr val="bg1">
                  <a:lumMod val="50000"/>
                </a:schemeClr>
              </a:solidFill>
              <a:ln w="9525">
                <a:solidFill>
                  <a:schemeClr val="bg1">
                    <a:lumMod val="50000"/>
                  </a:schemeClr>
                </a:solidFill>
              </a:ln>
              <a:effectLst/>
            </c:spPr>
          </c:marker>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Summary!$B$4:$M$4</c:f>
              <c:numCache>
                <c:formatCode>General</c:formatCode>
                <c:ptCount val="12"/>
                <c:pt idx="0">
                  <c:v>2028</c:v>
                </c:pt>
                <c:pt idx="1">
                  <c:v>2029</c:v>
                </c:pt>
                <c:pt idx="2">
                  <c:v>2030</c:v>
                </c:pt>
                <c:pt idx="3">
                  <c:v>2031</c:v>
                </c:pt>
                <c:pt idx="4">
                  <c:v>2032</c:v>
                </c:pt>
                <c:pt idx="5">
                  <c:v>2033</c:v>
                </c:pt>
                <c:pt idx="6">
                  <c:v>2034</c:v>
                </c:pt>
                <c:pt idx="7">
                  <c:v>2035</c:v>
                </c:pt>
                <c:pt idx="8">
                  <c:v>2036</c:v>
                </c:pt>
                <c:pt idx="9">
                  <c:v>2037</c:v>
                </c:pt>
                <c:pt idx="10">
                  <c:v>2038</c:v>
                </c:pt>
                <c:pt idx="11">
                  <c:v>2039</c:v>
                </c:pt>
              </c:numCache>
            </c:numRef>
          </c:cat>
          <c:val>
            <c:numRef>
              <c:f>Summary!$B$7:$M$7</c:f>
              <c:numCache>
                <c:formatCode>General</c:formatCode>
                <c:ptCount val="12"/>
                <c:pt idx="2" formatCode="&quot;$&quot;#,##0.0">
                  <c:v>15.9700208989301</c:v>
                </c:pt>
                <c:pt idx="3" formatCode="&quot;$&quot;#,##0.0">
                  <c:v>45.066067245825892</c:v>
                </c:pt>
                <c:pt idx="4" formatCode="&quot;$&quot;#,##0.0">
                  <c:v>84.465305008114669</c:v>
                </c:pt>
                <c:pt idx="5" formatCode="&quot;$&quot;#,##0.0">
                  <c:v>110.8917366308451</c:v>
                </c:pt>
                <c:pt idx="6" formatCode="&quot;$&quot;#,##0.0">
                  <c:v>130.13356380905145</c:v>
                </c:pt>
                <c:pt idx="7" formatCode="&quot;$&quot;#,##0.0">
                  <c:v>146.59764691771827</c:v>
                </c:pt>
                <c:pt idx="8" formatCode="&quot;$&quot;#,##0.0">
                  <c:v>147.12898041275653</c:v>
                </c:pt>
                <c:pt idx="9" formatCode="&quot;$&quot;#,##0.0">
                  <c:v>147.71242423395799</c:v>
                </c:pt>
                <c:pt idx="10" formatCode="&quot;$&quot;#,##0.0">
                  <c:v>148.31656651781682</c:v>
                </c:pt>
                <c:pt idx="11" formatCode="&quot;$&quot;#,##0.0">
                  <c:v>148.88613243061843</c:v>
                </c:pt>
              </c:numCache>
            </c:numRef>
          </c:val>
          <c:smooth val="0"/>
          <c:extLst>
            <c:ext xmlns:c16="http://schemas.microsoft.com/office/drawing/2014/chart" uri="{C3380CC4-5D6E-409C-BE32-E72D297353CC}">
              <c16:uniqueId val="{00000002-D950-46EF-A503-B24E618D162B}"/>
            </c:ext>
          </c:extLst>
        </c:ser>
        <c:dLbls>
          <c:showLegendKey val="0"/>
          <c:showVal val="0"/>
          <c:showCatName val="0"/>
          <c:showSerName val="0"/>
          <c:showPercent val="0"/>
          <c:showBubbleSize val="0"/>
        </c:dLbls>
        <c:marker val="1"/>
        <c:smooth val="0"/>
        <c:axId val="1411661424"/>
        <c:axId val="1411662384"/>
      </c:lineChart>
      <c:catAx>
        <c:axId val="141166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411662384"/>
        <c:crosses val="autoZero"/>
        <c:auto val="1"/>
        <c:lblAlgn val="ctr"/>
        <c:lblOffset val="100"/>
        <c:noMultiLvlLbl val="0"/>
      </c:catAx>
      <c:valAx>
        <c:axId val="1411662384"/>
        <c:scaling>
          <c:orientation val="minMax"/>
        </c:scaling>
        <c:delete val="0"/>
        <c:axPos val="l"/>
        <c:numFmt formatCode="&quot;$&quot;#,##0" sourceLinked="0"/>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1661424"/>
        <c:crosses val="autoZero"/>
        <c:crossBetween val="between"/>
      </c:valAx>
      <c:spPr>
        <a:noFill/>
        <a:ln>
          <a:noFill/>
        </a:ln>
        <a:effectLst/>
      </c:spPr>
    </c:plotArea>
    <c:legend>
      <c:legendPos val="r"/>
      <c:layout>
        <c:manualLayout>
          <c:xMode val="edge"/>
          <c:yMode val="edge"/>
          <c:x val="8.5696367337969009E-2"/>
          <c:y val="9.218017122681145E-2"/>
          <c:w val="0.24421411186160977"/>
          <c:h val="0.1470598238978447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0.79949</cdr:x>
      <cdr:y>0.46935</cdr:y>
    </cdr:from>
    <cdr:to>
      <cdr:x>0.98446</cdr:x>
      <cdr:y>0.53311</cdr:y>
    </cdr:to>
    <cdr:sp macro="" textlink="">
      <cdr:nvSpPr>
        <cdr:cNvPr id="2" name="TextBox 8">
          <a:extLst xmlns:a="http://schemas.openxmlformats.org/drawingml/2006/main">
            <a:ext uri="{FF2B5EF4-FFF2-40B4-BE49-F238E27FC236}">
              <a16:creationId xmlns:a16="http://schemas.microsoft.com/office/drawing/2014/main" id="{7A2443FE-1246-6390-A919-BF62F537D2EA}"/>
            </a:ext>
          </a:extLst>
        </cdr:cNvPr>
        <cdr:cNvSpPr txBox="1"/>
      </cdr:nvSpPr>
      <cdr:spPr>
        <a:xfrm xmlns:a="http://schemas.openxmlformats.org/drawingml/2006/main">
          <a:off x="5350255" y="2265571"/>
          <a:ext cx="1237839" cy="30777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400" b="1" i="1" dirty="0">
              <a:solidFill>
                <a:srgbClr val="0432FF"/>
              </a:solidFill>
              <a:latin typeface="Avenir Next Demi Bold" panose="020B0503020202020204" pitchFamily="34" charset="0"/>
            </a:rPr>
            <a:t>NPV $354 M</a:t>
          </a:r>
        </a:p>
      </cdr:txBody>
    </cdr:sp>
  </cdr:relSizeAnchor>
  <cdr:relSizeAnchor xmlns:cdr="http://schemas.openxmlformats.org/drawingml/2006/chartDrawing">
    <cdr:from>
      <cdr:x>0.81443</cdr:x>
      <cdr:y>0.81952</cdr:y>
    </cdr:from>
    <cdr:to>
      <cdr:x>0.98311</cdr:x>
      <cdr:y>0.88329</cdr:y>
    </cdr:to>
    <cdr:sp macro="" textlink="">
      <cdr:nvSpPr>
        <cdr:cNvPr id="3" name="TextBox 9">
          <a:extLst xmlns:a="http://schemas.openxmlformats.org/drawingml/2006/main">
            <a:ext uri="{FF2B5EF4-FFF2-40B4-BE49-F238E27FC236}">
              <a16:creationId xmlns:a16="http://schemas.microsoft.com/office/drawing/2014/main" id="{ECD60855-B23B-3E26-2642-69D319521661}"/>
            </a:ext>
          </a:extLst>
        </cdr:cNvPr>
        <cdr:cNvSpPr txBox="1"/>
      </cdr:nvSpPr>
      <cdr:spPr>
        <a:xfrm xmlns:a="http://schemas.openxmlformats.org/drawingml/2006/main">
          <a:off x="5450232" y="3955859"/>
          <a:ext cx="1128835" cy="30777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400" b="1" i="1" dirty="0">
              <a:solidFill>
                <a:srgbClr val="0432FF"/>
              </a:solidFill>
              <a:latin typeface="Avenir Next Demi Bold" panose="020B0503020202020204" pitchFamily="34" charset="0"/>
            </a:rPr>
            <a:t>NPV $78 M</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A57456-157A-C12A-2FEC-91B7B9EE49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9D46761-828E-1508-56BD-BAEADF3486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FF95820-84BB-3447-8286-60A51307E7F2}" type="datetimeFigureOut">
              <a:rPr lang="en-US" smtClean="0"/>
              <a:t>4/15/2024</a:t>
            </a:fld>
            <a:endParaRPr lang="en-US" dirty="0"/>
          </a:p>
        </p:txBody>
      </p:sp>
      <p:sp>
        <p:nvSpPr>
          <p:cNvPr id="4" name="Footer Placeholder 3">
            <a:extLst>
              <a:ext uri="{FF2B5EF4-FFF2-40B4-BE49-F238E27FC236}">
                <a16:creationId xmlns:a16="http://schemas.microsoft.com/office/drawing/2014/main" id="{CD428A7E-6B0E-809C-73D1-4B5E2FF471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89A5AA6-0C5B-430A-E0C4-C90B2F0A1CD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476440-F66F-F947-8EFC-EA5202ACFD25}" type="slidenum">
              <a:rPr lang="en-US" smtClean="0"/>
              <a:t>‹#›</a:t>
            </a:fld>
            <a:endParaRPr lang="en-US" dirty="0"/>
          </a:p>
        </p:txBody>
      </p:sp>
    </p:spTree>
    <p:extLst>
      <p:ext uri="{BB962C8B-B14F-4D97-AF65-F5344CB8AC3E}">
        <p14:creationId xmlns:p14="http://schemas.microsoft.com/office/powerpoint/2010/main" val="233711763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08FC54-6AE4-6A4A-9756-823A0F1BE5A6}" type="datetimeFigureOut">
              <a:rPr lang="en-US" smtClean="0"/>
              <a:t>4/15/2024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9E9EB-07EB-9D44-9F5A-AB1FBECCDD88}" type="slidenum">
              <a:rPr lang="en-US" smtClean="0"/>
              <a:t>‹#›</a:t>
            </a:fld>
            <a:endParaRPr lang="en-US" dirty="0"/>
          </a:p>
        </p:txBody>
      </p:sp>
    </p:spTree>
    <p:extLst>
      <p:ext uri="{BB962C8B-B14F-4D97-AF65-F5344CB8AC3E}">
        <p14:creationId xmlns:p14="http://schemas.microsoft.com/office/powerpoint/2010/main" val="15467587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31319-CBDE-E08A-D764-65B3E3C43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E3B54-E3F4-510B-005A-C61B0859D1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24334E-2334-C894-7632-BEA5A27CA9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52FF8A-C69F-2AA1-FE43-8EED95903620}"/>
              </a:ext>
            </a:extLst>
          </p:cNvPr>
          <p:cNvSpPr>
            <a:spLocks noGrp="1"/>
          </p:cNvSpPr>
          <p:nvPr>
            <p:ph type="sldNum" sz="quarter" idx="5"/>
          </p:nvPr>
        </p:nvSpPr>
        <p:spPr/>
        <p:txBody>
          <a:bodyPr/>
          <a:lstStyle/>
          <a:p>
            <a:fld id="{34B7A807-27D7-4438-9EC0-3116C1BE137A}" type="slidenum">
              <a:rPr lang="en-US" smtClean="0"/>
              <a:t>19</a:t>
            </a:fld>
            <a:endParaRPr lang="en-US"/>
          </a:p>
        </p:txBody>
      </p:sp>
    </p:spTree>
    <p:extLst>
      <p:ext uri="{BB962C8B-B14F-4D97-AF65-F5344CB8AC3E}">
        <p14:creationId xmlns:p14="http://schemas.microsoft.com/office/powerpoint/2010/main" val="1613383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1C745E-9B5A-59BF-BF50-4F251E39D58D}"/>
              </a:ext>
            </a:extLst>
          </p:cNvPr>
          <p:cNvSpPr/>
          <p:nvPr userDrawn="1"/>
        </p:nvSpPr>
        <p:spPr>
          <a:xfrm>
            <a:off x="304800" y="266701"/>
            <a:ext cx="11582400" cy="6324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524000" y="6044184"/>
            <a:ext cx="9144000" cy="356616"/>
          </a:xfrm>
        </p:spPr>
        <p:txBody>
          <a:bodyPr/>
          <a:lstStyle>
            <a:lvl1pPr marL="0" indent="0" algn="ct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9">
            <a:extLst>
              <a:ext uri="{FF2B5EF4-FFF2-40B4-BE49-F238E27FC236}">
                <a16:creationId xmlns:a16="http://schemas.microsoft.com/office/drawing/2014/main" id="{F2B4A7EA-9E3F-9CE1-56B5-92F4FDDA6991}"/>
              </a:ext>
            </a:extLst>
          </p:cNvPr>
          <p:cNvSpPr>
            <a:spLocks noGrp="1"/>
          </p:cNvSpPr>
          <p:nvPr>
            <p:ph type="pic" sz="quarter" idx="10"/>
          </p:nvPr>
        </p:nvSpPr>
        <p:spPr>
          <a:xfrm>
            <a:off x="2324100" y="758952"/>
            <a:ext cx="7543800" cy="5029200"/>
          </a:xfrm>
          <a:custGeom>
            <a:avLst/>
            <a:gdLst>
              <a:gd name="connsiteX0" fmla="*/ 3567113 w 7543800"/>
              <a:gd name="connsiteY0" fmla="*/ 4869270 h 5029200"/>
              <a:gd name="connsiteX1" fmla="*/ 3567113 w 7543800"/>
              <a:gd name="connsiteY1" fmla="*/ 4957572 h 5029200"/>
              <a:gd name="connsiteX2" fmla="*/ 3976688 w 7543800"/>
              <a:gd name="connsiteY2" fmla="*/ 4957572 h 5029200"/>
              <a:gd name="connsiteX3" fmla="*/ 3976688 w 7543800"/>
              <a:gd name="connsiteY3" fmla="*/ 4869270 h 5029200"/>
              <a:gd name="connsiteX4" fmla="*/ 0 w 7543800"/>
              <a:gd name="connsiteY4" fmla="*/ 0 h 5029200"/>
              <a:gd name="connsiteX5" fmla="*/ 7543800 w 7543800"/>
              <a:gd name="connsiteY5" fmla="*/ 0 h 5029200"/>
              <a:gd name="connsiteX6" fmla="*/ 7543800 w 7543800"/>
              <a:gd name="connsiteY6" fmla="*/ 5029200 h 5029200"/>
              <a:gd name="connsiteX7" fmla="*/ 0 w 7543800"/>
              <a:gd name="connsiteY7" fmla="*/ 5029200 h 502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3800" h="5029200">
                <a:moveTo>
                  <a:pt x="3567113" y="4869270"/>
                </a:moveTo>
                <a:lnTo>
                  <a:pt x="3567113" y="4957572"/>
                </a:lnTo>
                <a:lnTo>
                  <a:pt x="3976688" y="4957572"/>
                </a:lnTo>
                <a:lnTo>
                  <a:pt x="3976688" y="4869270"/>
                </a:lnTo>
                <a:close/>
                <a:moveTo>
                  <a:pt x="0" y="0"/>
                </a:moveTo>
                <a:lnTo>
                  <a:pt x="7543800" y="0"/>
                </a:lnTo>
                <a:lnTo>
                  <a:pt x="7543800" y="5029200"/>
                </a:lnTo>
                <a:lnTo>
                  <a:pt x="0" y="5029200"/>
                </a:lnTo>
                <a:close/>
              </a:path>
            </a:pathLst>
          </a:custGeom>
        </p:spPr>
        <p:txBody>
          <a:bodyPr wrap="square">
            <a:noAutofit/>
          </a:bodyPr>
          <a:lstStyle>
            <a:lvl1pPr marL="0" indent="0" algn="ctr">
              <a:buNone/>
              <a:defRPr/>
            </a:lvl1pPr>
          </a:lstStyle>
          <a:p>
            <a:r>
              <a:rPr lang="en-US"/>
              <a:t>Click icon to add picture</a:t>
            </a:r>
            <a:endParaRPr lang="en-US" dirty="0"/>
          </a:p>
        </p:txBody>
      </p:sp>
      <p:sp>
        <p:nvSpPr>
          <p:cNvPr id="9" name="Title 8">
            <a:extLst>
              <a:ext uri="{FF2B5EF4-FFF2-40B4-BE49-F238E27FC236}">
                <a16:creationId xmlns:a16="http://schemas.microsoft.com/office/drawing/2014/main" id="{42398E06-9E0E-BC81-DEB5-1DB2F8635C23}"/>
              </a:ext>
            </a:extLst>
          </p:cNvPr>
          <p:cNvSpPr>
            <a:spLocks noGrp="1"/>
          </p:cNvSpPr>
          <p:nvPr>
            <p:ph type="title"/>
          </p:nvPr>
        </p:nvSpPr>
        <p:spPr>
          <a:xfrm>
            <a:off x="838200" y="3108960"/>
            <a:ext cx="10515600" cy="640080"/>
          </a:xfrm>
        </p:spPr>
        <p:txBody>
          <a:bodyPr anchor="ctr"/>
          <a:lstStyle>
            <a:lvl1pPr algn="ctr">
              <a:defRPr sz="6000" spc="300" baseline="0"/>
            </a:lvl1pPr>
          </a:lstStyle>
          <a:p>
            <a:r>
              <a:rPr lang="en-US"/>
              <a:t>Click to edit Master title style</a:t>
            </a:r>
            <a:endParaRPr lang="en-US" dirty="0"/>
          </a:p>
        </p:txBody>
      </p:sp>
      <p:sp>
        <p:nvSpPr>
          <p:cNvPr id="11" name="Rectangle 10">
            <a:extLst>
              <a:ext uri="{FF2B5EF4-FFF2-40B4-BE49-F238E27FC236}">
                <a16:creationId xmlns:a16="http://schemas.microsoft.com/office/drawing/2014/main" id="{39F70834-CB8D-A95B-D859-6E5B4C6B4F78}"/>
              </a:ext>
            </a:extLst>
          </p:cNvPr>
          <p:cNvSpPr/>
          <p:nvPr userDrawn="1"/>
        </p:nvSpPr>
        <p:spPr>
          <a:xfrm>
            <a:off x="5891213" y="5628222"/>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90691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image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B2501-78A9-E41B-7C2D-09F09ADDCB5E}"/>
              </a:ext>
            </a:extLst>
          </p:cNvPr>
          <p:cNvSpPr/>
          <p:nvPr userDrawn="1"/>
        </p:nvSpPr>
        <p:spPr>
          <a:xfrm>
            <a:off x="8610600" y="0"/>
            <a:ext cx="35814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BA0478E-A529-CF4E-CE5C-583ACA20D66C}"/>
              </a:ext>
            </a:extLst>
          </p:cNvPr>
          <p:cNvSpPr/>
          <p:nvPr userDrawn="1"/>
        </p:nvSpPr>
        <p:spPr>
          <a:xfrm>
            <a:off x="4462849" y="685800"/>
            <a:ext cx="7119551" cy="548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295400" y="1124712"/>
            <a:ext cx="3886200" cy="548640"/>
          </a:xfrm>
        </p:spPr>
        <p:txBody>
          <a:bodyPr/>
          <a:lstStyle>
            <a:lvl1pPr>
              <a:defRPr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295400" y="2816352"/>
            <a:ext cx="3602736" cy="3364992"/>
          </a:xfrm>
        </p:spPr>
        <p:txBody>
          <a:bodyPr/>
          <a:lstStyle>
            <a:lvl1pPr marL="0" indent="0">
              <a:lnSpc>
                <a:spcPct val="150000"/>
              </a:lnSpc>
              <a:buNone/>
              <a:defRPr sz="2000" cap="all" spc="0" baseline="0"/>
            </a:lvl1pPr>
            <a:lvl2pPr marL="228600">
              <a:defRPr spc="0" baseline="0"/>
            </a:lvl2pPr>
            <a:lvl3pPr marL="457200">
              <a:defRPr spc="0" baseline="0"/>
            </a:lvl3pPr>
            <a:lvl4pPr marL="685800">
              <a:defRPr spc="0" baseline="0"/>
            </a:lvl4pPr>
            <a:lvl5pPr marL="1143000">
              <a:defRPr spc="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
        <p:nvSpPr>
          <p:cNvPr id="7" name="Picture Placeholder 6">
            <a:extLst>
              <a:ext uri="{FF2B5EF4-FFF2-40B4-BE49-F238E27FC236}">
                <a16:creationId xmlns:a16="http://schemas.microsoft.com/office/drawing/2014/main" id="{90AD0F96-99DE-C9D9-569E-AE6FC6307EA7}"/>
              </a:ext>
            </a:extLst>
          </p:cNvPr>
          <p:cNvSpPr>
            <a:spLocks noGrp="1"/>
          </p:cNvSpPr>
          <p:nvPr>
            <p:ph type="pic" sz="quarter" idx="13"/>
          </p:nvPr>
        </p:nvSpPr>
        <p:spPr>
          <a:xfrm>
            <a:off x="4946904" y="1188720"/>
            <a:ext cx="6638544" cy="4480560"/>
          </a:xfrm>
          <a:noFill/>
        </p:spPr>
        <p:txBody>
          <a:bodyPr anchor="ctr"/>
          <a:lstStyle>
            <a:lvl1pPr marL="0" indent="0" algn="ctr">
              <a:buNone/>
              <a:defRPr/>
            </a:lvl1pPr>
          </a:lstStyle>
          <a:p>
            <a:r>
              <a:rPr lang="en-US"/>
              <a:t>Click icon to add picture</a:t>
            </a:r>
            <a:endParaRPr lang="en-US" dirty="0"/>
          </a:p>
        </p:txBody>
      </p:sp>
      <p:cxnSp>
        <p:nvCxnSpPr>
          <p:cNvPr id="8" name="Straight Connector 7">
            <a:extLst>
              <a:ext uri="{FF2B5EF4-FFF2-40B4-BE49-F238E27FC236}">
                <a16:creationId xmlns:a16="http://schemas.microsoft.com/office/drawing/2014/main" id="{D792E47F-4E2C-B4B2-51F0-43D9D15C5A60}"/>
              </a:ext>
            </a:extLst>
          </p:cNvPr>
          <p:cNvCxnSpPr>
            <a:cxnSpLocks/>
          </p:cNvCxnSpPr>
          <p:nvPr userDrawn="1"/>
        </p:nvCxnSpPr>
        <p:spPr>
          <a:xfrm>
            <a:off x="1295400" y="205740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816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4"/>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BA0478E-A529-CF4E-CE5C-583ACA20D66C}"/>
              </a:ext>
            </a:extLst>
          </p:cNvPr>
          <p:cNvSpPr/>
          <p:nvPr userDrawn="1"/>
        </p:nvSpPr>
        <p:spPr>
          <a:xfrm>
            <a:off x="3578352" y="0"/>
            <a:ext cx="861364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5449824" y="1124712"/>
            <a:ext cx="5760720" cy="548640"/>
          </a:xfrm>
        </p:spPr>
        <p:txBody>
          <a:bodyPr/>
          <a:lstStyle>
            <a:lvl1pPr>
              <a:defRPr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5449824" y="2889504"/>
            <a:ext cx="5760720" cy="3319272"/>
          </a:xfrm>
        </p:spPr>
        <p:txBody>
          <a:bodyPr/>
          <a:lstStyle>
            <a:lvl1pPr marL="0" indent="0">
              <a:lnSpc>
                <a:spcPct val="150000"/>
              </a:lnSpc>
              <a:buNone/>
              <a:defRPr sz="2000" cap="none" spc="0" baseline="0"/>
            </a:lvl1pPr>
            <a:lvl2pPr marL="228600">
              <a:defRPr spc="0" baseline="0"/>
            </a:lvl2pPr>
            <a:lvl3pPr marL="457200">
              <a:defRPr spc="0" baseline="0"/>
            </a:lvl3pPr>
            <a:lvl4pPr marL="685800">
              <a:defRPr spc="0" baseline="0"/>
            </a:lvl4pPr>
            <a:lvl5pPr marL="1143000">
              <a:defRPr spc="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lvl1pPr>
              <a:defRPr>
                <a:solidFill>
                  <a:schemeClr val="bg1"/>
                </a:solidFill>
              </a:defRPr>
            </a:lvl1pPr>
          </a:lstStyle>
          <a:p>
            <a:fld id="{75DF2D63-3FF5-D547-96B9-BE9CCD1ABA58}" type="slidenum">
              <a:rPr lang="en-US" smtClean="0"/>
              <a:pPr/>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lvl1pPr>
              <a:defRPr>
                <a:solidFill>
                  <a:schemeClr val="bg1"/>
                </a:solidFill>
              </a:defRPr>
            </a:lvl1pPr>
          </a:lstStyle>
          <a:p>
            <a:r>
              <a:rPr lang="en-US" dirty="0"/>
              <a:t>presentation title</a:t>
            </a:r>
          </a:p>
        </p:txBody>
      </p:sp>
      <p:sp>
        <p:nvSpPr>
          <p:cNvPr id="7" name="Picture Placeholder 6">
            <a:extLst>
              <a:ext uri="{FF2B5EF4-FFF2-40B4-BE49-F238E27FC236}">
                <a16:creationId xmlns:a16="http://schemas.microsoft.com/office/drawing/2014/main" id="{90AD0F96-99DE-C9D9-569E-AE6FC6307EA7}"/>
              </a:ext>
            </a:extLst>
          </p:cNvPr>
          <p:cNvSpPr>
            <a:spLocks noGrp="1"/>
          </p:cNvSpPr>
          <p:nvPr>
            <p:ph type="pic" sz="quarter" idx="13"/>
          </p:nvPr>
        </p:nvSpPr>
        <p:spPr>
          <a:xfrm>
            <a:off x="1298448" y="1828800"/>
            <a:ext cx="3200400" cy="3200400"/>
          </a:xfrm>
          <a:prstGeom prst="ellipse">
            <a:avLst/>
          </a:prstGeom>
          <a:noFill/>
        </p:spPr>
        <p:txBody>
          <a:bodyPr anchor="ctr"/>
          <a:lstStyle>
            <a:lvl1pPr marL="0" indent="0" algn="ctr">
              <a:buNone/>
              <a:defRPr/>
            </a:lvl1p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F036BAAC-D89F-682D-12A3-1C31F92F0FAF}"/>
              </a:ext>
            </a:extLst>
          </p:cNvPr>
          <p:cNvCxnSpPr>
            <a:cxnSpLocks/>
          </p:cNvCxnSpPr>
          <p:nvPr userDrawn="1"/>
        </p:nvCxnSpPr>
        <p:spPr>
          <a:xfrm>
            <a:off x="649224" y="2667000"/>
            <a:ext cx="0" cy="3124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F877625-E710-6DF2-3E49-374C6DD8DBC0}"/>
              </a:ext>
            </a:extLst>
          </p:cNvPr>
          <p:cNvCxnSpPr>
            <a:cxnSpLocks/>
          </p:cNvCxnSpPr>
          <p:nvPr userDrawn="1"/>
        </p:nvCxnSpPr>
        <p:spPr>
          <a:xfrm>
            <a:off x="5447344" y="205740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39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iton Header">
    <p:bg>
      <p:bgPr>
        <a:solidFill>
          <a:schemeClr val="accent2"/>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D0AC02C-19A4-4754-CC96-34357DEFF55D}"/>
              </a:ext>
            </a:extLst>
          </p:cNvPr>
          <p:cNvSpPr>
            <a:spLocks noGrp="1"/>
          </p:cNvSpPr>
          <p:nvPr>
            <p:ph type="pic" sz="quarter" idx="10"/>
          </p:nvPr>
        </p:nvSpPr>
        <p:spPr>
          <a:xfrm>
            <a:off x="1527048" y="1481328"/>
            <a:ext cx="9144000" cy="3886200"/>
          </a:xfrm>
          <a:custGeom>
            <a:avLst/>
            <a:gdLst>
              <a:gd name="connsiteX0" fmla="*/ 6521576 w 9144000"/>
              <a:gd name="connsiteY0" fmla="*/ 2811867 h 3886200"/>
              <a:gd name="connsiteX1" fmla="*/ 6521576 w 9144000"/>
              <a:gd name="connsiteY1" fmla="*/ 2900169 h 3886200"/>
              <a:gd name="connsiteX2" fmla="*/ 6931151 w 9144000"/>
              <a:gd name="connsiteY2" fmla="*/ 2900169 h 3886200"/>
              <a:gd name="connsiteX3" fmla="*/ 6931151 w 9144000"/>
              <a:gd name="connsiteY3" fmla="*/ 2811867 h 3886200"/>
              <a:gd name="connsiteX4" fmla="*/ 0 w 9144000"/>
              <a:gd name="connsiteY4" fmla="*/ 0 h 3886200"/>
              <a:gd name="connsiteX5" fmla="*/ 9144000 w 9144000"/>
              <a:gd name="connsiteY5" fmla="*/ 0 h 3886200"/>
              <a:gd name="connsiteX6" fmla="*/ 9144000 w 9144000"/>
              <a:gd name="connsiteY6" fmla="*/ 3886200 h 3886200"/>
              <a:gd name="connsiteX7" fmla="*/ 0 w 9144000"/>
              <a:gd name="connsiteY7" fmla="*/ 3886200 h 388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3886200">
                <a:moveTo>
                  <a:pt x="6521576" y="2811867"/>
                </a:moveTo>
                <a:lnTo>
                  <a:pt x="6521576" y="2900169"/>
                </a:lnTo>
                <a:lnTo>
                  <a:pt x="6931151" y="2900169"/>
                </a:lnTo>
                <a:lnTo>
                  <a:pt x="6931151" y="2811867"/>
                </a:lnTo>
                <a:close/>
                <a:moveTo>
                  <a:pt x="0" y="0"/>
                </a:moveTo>
                <a:lnTo>
                  <a:pt x="9144000" y="0"/>
                </a:lnTo>
                <a:lnTo>
                  <a:pt x="9144000" y="3886200"/>
                </a:lnTo>
                <a:lnTo>
                  <a:pt x="0" y="3886200"/>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2040636" y="3200400"/>
            <a:ext cx="8110728" cy="457200"/>
          </a:xfrm>
        </p:spPr>
        <p:txBody>
          <a:bodyPr anchor="ctr"/>
          <a:lstStyle>
            <a:lvl1pPr algn="ctr">
              <a:defRPr sz="4800"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8046720" y="4745736"/>
            <a:ext cx="1389888" cy="1280160"/>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Rectangle 11">
            <a:extLst>
              <a:ext uri="{FF2B5EF4-FFF2-40B4-BE49-F238E27FC236}">
                <a16:creationId xmlns:a16="http://schemas.microsoft.com/office/drawing/2014/main" id="{42E7004C-CFEF-6E88-A3C1-60FBC7F8CD13}"/>
              </a:ext>
            </a:extLst>
          </p:cNvPr>
          <p:cNvSpPr/>
          <p:nvPr userDrawn="1"/>
        </p:nvSpPr>
        <p:spPr>
          <a:xfrm>
            <a:off x="8048624" y="4293195"/>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031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295399" y="609600"/>
            <a:ext cx="10058400" cy="914400"/>
          </a:xfrm>
        </p:spPr>
        <p:txBody>
          <a:bodyPr/>
          <a:lstStyle>
            <a:lvl1pPr>
              <a:defRPr spc="3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295400" y="1855945"/>
            <a:ext cx="9820656" cy="4352544"/>
          </a:xfrm>
        </p:spPr>
        <p:txBody>
          <a:bodyPr/>
          <a:lstStyle>
            <a:lvl1pPr>
              <a:defRPr spc="0" baseline="0"/>
            </a:lvl1pPr>
            <a:lvl2pPr>
              <a:defRPr spc="0" baseline="0"/>
            </a:lvl2pPr>
            <a:lvl3pPr>
              <a:defRPr spc="0" baseline="0"/>
            </a:lvl3pPr>
            <a:lvl4pPr>
              <a:defRPr spc="0" baseline="0"/>
            </a:lvl4pPr>
            <a:lvl5pPr>
              <a:defRPr spc="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1521339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88720" y="609600"/>
            <a:ext cx="9829800" cy="914400"/>
          </a:xfrm>
        </p:spPr>
        <p:txBody>
          <a:bodyPr/>
          <a:lstStyle>
            <a:lvl1pPr algn="ctr">
              <a:defRPr spc="3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88720" y="1746504"/>
            <a:ext cx="9829800" cy="4352544"/>
          </a:xfrm>
        </p:spPr>
        <p:txBody>
          <a:bodyPr/>
          <a:lstStyle>
            <a:lvl1pPr>
              <a:defRPr spc="0" baseline="0"/>
            </a:lvl1pPr>
            <a:lvl2pPr>
              <a:defRPr spc="0" baseline="0"/>
            </a:lvl2pPr>
            <a:lvl3pPr>
              <a:defRPr spc="0" baseline="0"/>
            </a:lvl3pPr>
            <a:lvl4pPr>
              <a:defRPr spc="0" baseline="0"/>
            </a:lvl4pPr>
            <a:lvl5pPr>
              <a:defRPr spc="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1641840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
        <p:nvSpPr>
          <p:cNvPr id="5" name="Picture Placeholder 4">
            <a:extLst>
              <a:ext uri="{FF2B5EF4-FFF2-40B4-BE49-F238E27FC236}">
                <a16:creationId xmlns:a16="http://schemas.microsoft.com/office/drawing/2014/main" id="{B7811310-A21F-0BFB-8198-22EDFCF9F45B}"/>
              </a:ext>
            </a:extLst>
          </p:cNvPr>
          <p:cNvSpPr>
            <a:spLocks noGrp="1"/>
          </p:cNvSpPr>
          <p:nvPr>
            <p:ph type="pic" sz="quarter" idx="10"/>
          </p:nvPr>
        </p:nvSpPr>
        <p:spPr>
          <a:xfrm>
            <a:off x="5370576" y="658368"/>
            <a:ext cx="6821424" cy="3346704"/>
          </a:xfrm>
          <a:prstGeom prst="rect">
            <a:avLst/>
          </a:prstGeom>
        </p:spPr>
        <p:txBody>
          <a:bodyPr wrap="square">
            <a:noAutofit/>
          </a:bodyPr>
          <a:lstStyle/>
          <a:p>
            <a:r>
              <a:rPr lang="en-US"/>
              <a:t>Click icon to add picture</a:t>
            </a:r>
            <a:endParaRPr lang="en-US" dirty="0"/>
          </a:p>
        </p:txBody>
      </p:sp>
      <p:cxnSp>
        <p:nvCxnSpPr>
          <p:cNvPr id="7" name="Straight Connector 6">
            <a:extLst>
              <a:ext uri="{FF2B5EF4-FFF2-40B4-BE49-F238E27FC236}">
                <a16:creationId xmlns:a16="http://schemas.microsoft.com/office/drawing/2014/main" id="{A73D2EFC-F14F-5508-06EE-4E5B5C535E16}"/>
              </a:ext>
            </a:extLst>
          </p:cNvPr>
          <p:cNvCxnSpPr>
            <a:cxnSpLocks/>
          </p:cNvCxnSpPr>
          <p:nvPr userDrawn="1"/>
        </p:nvCxnSpPr>
        <p:spPr>
          <a:xfrm>
            <a:off x="1819102" y="5548842"/>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28A6ACFB-D620-056D-1C62-903C5FBCEBCF}"/>
              </a:ext>
            </a:extLst>
          </p:cNvPr>
          <p:cNvSpPr>
            <a:spLocks noGrp="1"/>
          </p:cNvSpPr>
          <p:nvPr>
            <p:ph type="subTitle" idx="1"/>
          </p:nvPr>
        </p:nvSpPr>
        <p:spPr>
          <a:xfrm>
            <a:off x="1819656" y="5943600"/>
            <a:ext cx="4809744" cy="256032"/>
          </a:xfrm>
        </p:spPr>
        <p:txBody>
          <a:bodyPr/>
          <a:lstStyle>
            <a:lvl1pPr marL="0" indent="0" algn="l">
              <a:buNone/>
              <a:defRPr sz="2000" cap="all" spc="2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819656" y="2459736"/>
            <a:ext cx="5157216" cy="2670048"/>
          </a:xfrm>
        </p:spPr>
        <p:txBody>
          <a:bodyPr anchor="b"/>
          <a:lstStyle>
            <a:lvl1pPr algn="l">
              <a:lnSpc>
                <a:spcPts val="5200"/>
              </a:lnSpc>
              <a:defRPr sz="3600" spc="0" baseline="0">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340618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097280" y="609600"/>
            <a:ext cx="10021824" cy="539496"/>
          </a:xfrm>
        </p:spPr>
        <p:txBody>
          <a:bodyPr/>
          <a:lstStyle>
            <a:lvl1pPr algn="ctr">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5" name="Picture Placeholder 8">
            <a:extLst>
              <a:ext uri="{FF2B5EF4-FFF2-40B4-BE49-F238E27FC236}">
                <a16:creationId xmlns:a16="http://schemas.microsoft.com/office/drawing/2014/main" id="{6F01F221-54DA-6EF2-D9DE-2B9A7AB60B1C}"/>
              </a:ext>
            </a:extLst>
          </p:cNvPr>
          <p:cNvSpPr>
            <a:spLocks noGrp="1"/>
          </p:cNvSpPr>
          <p:nvPr>
            <p:ph type="pic" sz="quarter" idx="12"/>
          </p:nvPr>
        </p:nvSpPr>
        <p:spPr>
          <a:xfrm>
            <a:off x="1298448" y="2441448"/>
            <a:ext cx="1828800" cy="18288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6" name="Picture Placeholder 8">
            <a:extLst>
              <a:ext uri="{FF2B5EF4-FFF2-40B4-BE49-F238E27FC236}">
                <a16:creationId xmlns:a16="http://schemas.microsoft.com/office/drawing/2014/main" id="{9BEECCD2-A0EF-0622-7377-A2BAE978656E}"/>
              </a:ext>
            </a:extLst>
          </p:cNvPr>
          <p:cNvSpPr>
            <a:spLocks noGrp="1"/>
          </p:cNvSpPr>
          <p:nvPr>
            <p:ph type="pic" sz="quarter" idx="13"/>
          </p:nvPr>
        </p:nvSpPr>
        <p:spPr>
          <a:xfrm>
            <a:off x="3886200" y="2441448"/>
            <a:ext cx="1828800" cy="18288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7" name="Picture Placeholder 8">
            <a:extLst>
              <a:ext uri="{FF2B5EF4-FFF2-40B4-BE49-F238E27FC236}">
                <a16:creationId xmlns:a16="http://schemas.microsoft.com/office/drawing/2014/main" id="{DDD9A982-D940-ADB7-F949-B3898D1984E6}"/>
              </a:ext>
            </a:extLst>
          </p:cNvPr>
          <p:cNvSpPr>
            <a:spLocks noGrp="1"/>
          </p:cNvSpPr>
          <p:nvPr>
            <p:ph type="pic" sz="quarter" idx="14"/>
          </p:nvPr>
        </p:nvSpPr>
        <p:spPr>
          <a:xfrm>
            <a:off x="6473952" y="2441448"/>
            <a:ext cx="1828800" cy="18288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8" name="Picture Placeholder 8">
            <a:extLst>
              <a:ext uri="{FF2B5EF4-FFF2-40B4-BE49-F238E27FC236}">
                <a16:creationId xmlns:a16="http://schemas.microsoft.com/office/drawing/2014/main" id="{492630AD-4FA0-C5D3-DC29-AE0E67CB6CAA}"/>
              </a:ext>
            </a:extLst>
          </p:cNvPr>
          <p:cNvSpPr>
            <a:spLocks noGrp="1"/>
          </p:cNvSpPr>
          <p:nvPr>
            <p:ph type="pic" sz="quarter" idx="15"/>
          </p:nvPr>
        </p:nvSpPr>
        <p:spPr>
          <a:xfrm>
            <a:off x="9034272" y="2441448"/>
            <a:ext cx="1828800" cy="18288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886200"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886200"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6473952"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6473952"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9070848"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9070848"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a:t>Click to edit Master text styles</a:t>
            </a:r>
          </a:p>
        </p:txBody>
      </p:sp>
      <p:cxnSp>
        <p:nvCxnSpPr>
          <p:cNvPr id="18" name="Straight Connector 17">
            <a:extLst>
              <a:ext uri="{FF2B5EF4-FFF2-40B4-BE49-F238E27FC236}">
                <a16:creationId xmlns:a16="http://schemas.microsoft.com/office/drawing/2014/main" id="{B6E73E07-0346-2BA8-44BC-6CB3BDEAAA99}"/>
              </a:ext>
            </a:extLst>
          </p:cNvPr>
          <p:cNvCxnSpPr>
            <a:cxnSpLocks/>
          </p:cNvCxnSpPr>
          <p:nvPr userDrawn="1"/>
        </p:nvCxnSpPr>
        <p:spPr>
          <a:xfrm>
            <a:off x="4592478"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6E62977-27C7-5882-6A33-75257911D09A}"/>
              </a:ext>
            </a:extLst>
          </p:cNvPr>
          <p:cNvCxnSpPr>
            <a:cxnSpLocks/>
          </p:cNvCxnSpPr>
          <p:nvPr userDrawn="1"/>
        </p:nvCxnSpPr>
        <p:spPr>
          <a:xfrm>
            <a:off x="2004720"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705476C-2972-A423-7282-BABA9AAB32E6}"/>
              </a:ext>
            </a:extLst>
          </p:cNvPr>
          <p:cNvCxnSpPr>
            <a:cxnSpLocks/>
          </p:cNvCxnSpPr>
          <p:nvPr userDrawn="1"/>
        </p:nvCxnSpPr>
        <p:spPr>
          <a:xfrm>
            <a:off x="9737699"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E0D781B-3CB4-A523-427F-3D444B28E60E}"/>
              </a:ext>
            </a:extLst>
          </p:cNvPr>
          <p:cNvCxnSpPr>
            <a:cxnSpLocks/>
          </p:cNvCxnSpPr>
          <p:nvPr userDrawn="1"/>
        </p:nvCxnSpPr>
        <p:spPr>
          <a:xfrm>
            <a:off x="7183278"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048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097280" y="609600"/>
            <a:ext cx="10332720" cy="539496"/>
          </a:xfrm>
        </p:spPr>
        <p:txBody>
          <a:bodyPr/>
          <a:lstStyle>
            <a:lvl1pPr algn="ctr">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5" name="Picture Placeholder 8">
            <a:extLst>
              <a:ext uri="{FF2B5EF4-FFF2-40B4-BE49-F238E27FC236}">
                <a16:creationId xmlns:a16="http://schemas.microsoft.com/office/drawing/2014/main" id="{6F01F221-54DA-6EF2-D9DE-2B9A7AB60B1C}"/>
              </a:ext>
            </a:extLst>
          </p:cNvPr>
          <p:cNvSpPr>
            <a:spLocks noGrp="1"/>
          </p:cNvSpPr>
          <p:nvPr>
            <p:ph type="pic" sz="quarter" idx="12"/>
          </p:nvPr>
        </p:nvSpPr>
        <p:spPr>
          <a:xfrm>
            <a:off x="1636776" y="17556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6" name="Picture Placeholder 8">
            <a:extLst>
              <a:ext uri="{FF2B5EF4-FFF2-40B4-BE49-F238E27FC236}">
                <a16:creationId xmlns:a16="http://schemas.microsoft.com/office/drawing/2014/main" id="{9BEECCD2-A0EF-0622-7377-A2BAE978656E}"/>
              </a:ext>
            </a:extLst>
          </p:cNvPr>
          <p:cNvSpPr>
            <a:spLocks noGrp="1"/>
          </p:cNvSpPr>
          <p:nvPr>
            <p:ph type="pic" sz="quarter" idx="13"/>
          </p:nvPr>
        </p:nvSpPr>
        <p:spPr>
          <a:xfrm>
            <a:off x="4224528" y="17556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7" name="Picture Placeholder 8">
            <a:extLst>
              <a:ext uri="{FF2B5EF4-FFF2-40B4-BE49-F238E27FC236}">
                <a16:creationId xmlns:a16="http://schemas.microsoft.com/office/drawing/2014/main" id="{DDD9A982-D940-ADB7-F949-B3898D1984E6}"/>
              </a:ext>
            </a:extLst>
          </p:cNvPr>
          <p:cNvSpPr>
            <a:spLocks noGrp="1"/>
          </p:cNvSpPr>
          <p:nvPr>
            <p:ph type="pic" sz="quarter" idx="14"/>
          </p:nvPr>
        </p:nvSpPr>
        <p:spPr>
          <a:xfrm>
            <a:off x="6848856" y="17556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8" name="Picture Placeholder 8">
            <a:extLst>
              <a:ext uri="{FF2B5EF4-FFF2-40B4-BE49-F238E27FC236}">
                <a16:creationId xmlns:a16="http://schemas.microsoft.com/office/drawing/2014/main" id="{492630AD-4FA0-C5D3-DC29-AE0E67CB6CAA}"/>
              </a:ext>
            </a:extLst>
          </p:cNvPr>
          <p:cNvSpPr>
            <a:spLocks noGrp="1"/>
          </p:cNvSpPr>
          <p:nvPr>
            <p:ph type="pic" sz="quarter" idx="15"/>
          </p:nvPr>
        </p:nvSpPr>
        <p:spPr>
          <a:xfrm>
            <a:off x="9381744" y="17556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886200"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886200"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6510528"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6510528"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9034272"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9034272"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cxnSp>
        <p:nvCxnSpPr>
          <p:cNvPr id="17" name="Straight Connector 16">
            <a:extLst>
              <a:ext uri="{FF2B5EF4-FFF2-40B4-BE49-F238E27FC236}">
                <a16:creationId xmlns:a16="http://schemas.microsoft.com/office/drawing/2014/main" id="{BF42A71B-2F05-7F67-85C0-0C5AA947983D}"/>
              </a:ext>
            </a:extLst>
          </p:cNvPr>
          <p:cNvCxnSpPr>
            <a:cxnSpLocks/>
          </p:cNvCxnSpPr>
          <p:nvPr userDrawn="1"/>
        </p:nvCxnSpPr>
        <p:spPr>
          <a:xfrm>
            <a:off x="4684061"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C25395-CA95-6040-8ED6-C7D8A2E16C49}"/>
              </a:ext>
            </a:extLst>
          </p:cNvPr>
          <p:cNvCxnSpPr>
            <a:cxnSpLocks/>
          </p:cNvCxnSpPr>
          <p:nvPr userDrawn="1"/>
        </p:nvCxnSpPr>
        <p:spPr>
          <a:xfrm>
            <a:off x="2096160"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E2F589B-649A-57C2-1D3E-79FDFF84BADB}"/>
              </a:ext>
            </a:extLst>
          </p:cNvPr>
          <p:cNvCxnSpPr>
            <a:cxnSpLocks/>
          </p:cNvCxnSpPr>
          <p:nvPr userDrawn="1"/>
        </p:nvCxnSpPr>
        <p:spPr>
          <a:xfrm>
            <a:off x="9837985"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1F3728F-0FBF-5AD2-357E-FFCFFBF7687E}"/>
              </a:ext>
            </a:extLst>
          </p:cNvPr>
          <p:cNvCxnSpPr>
            <a:cxnSpLocks/>
          </p:cNvCxnSpPr>
          <p:nvPr userDrawn="1"/>
        </p:nvCxnSpPr>
        <p:spPr>
          <a:xfrm>
            <a:off x="7306235"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Picture Placeholder 8">
            <a:extLst>
              <a:ext uri="{FF2B5EF4-FFF2-40B4-BE49-F238E27FC236}">
                <a16:creationId xmlns:a16="http://schemas.microsoft.com/office/drawing/2014/main" id="{09A756E1-5275-58A9-7B09-95BEA4F4FACA}"/>
              </a:ext>
            </a:extLst>
          </p:cNvPr>
          <p:cNvSpPr>
            <a:spLocks noGrp="1"/>
          </p:cNvSpPr>
          <p:nvPr>
            <p:ph type="pic" sz="quarter" idx="24"/>
          </p:nvPr>
        </p:nvSpPr>
        <p:spPr>
          <a:xfrm>
            <a:off x="1636776" y="42702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22" name="Picture Placeholder 8">
            <a:extLst>
              <a:ext uri="{FF2B5EF4-FFF2-40B4-BE49-F238E27FC236}">
                <a16:creationId xmlns:a16="http://schemas.microsoft.com/office/drawing/2014/main" id="{A4DA2F88-85BF-29B8-6321-AF19B25A6261}"/>
              </a:ext>
            </a:extLst>
          </p:cNvPr>
          <p:cNvSpPr>
            <a:spLocks noGrp="1"/>
          </p:cNvSpPr>
          <p:nvPr>
            <p:ph type="pic" sz="quarter" idx="25"/>
          </p:nvPr>
        </p:nvSpPr>
        <p:spPr>
          <a:xfrm>
            <a:off x="4224528" y="42702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23" name="Picture Placeholder 8">
            <a:extLst>
              <a:ext uri="{FF2B5EF4-FFF2-40B4-BE49-F238E27FC236}">
                <a16:creationId xmlns:a16="http://schemas.microsoft.com/office/drawing/2014/main" id="{4636CEF4-05E9-F5BB-BD6F-6B081DBDCA9D}"/>
              </a:ext>
            </a:extLst>
          </p:cNvPr>
          <p:cNvSpPr>
            <a:spLocks noGrp="1"/>
          </p:cNvSpPr>
          <p:nvPr>
            <p:ph type="pic" sz="quarter" idx="26"/>
          </p:nvPr>
        </p:nvSpPr>
        <p:spPr>
          <a:xfrm>
            <a:off x="6848856" y="42702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24" name="Picture Placeholder 8">
            <a:extLst>
              <a:ext uri="{FF2B5EF4-FFF2-40B4-BE49-F238E27FC236}">
                <a16:creationId xmlns:a16="http://schemas.microsoft.com/office/drawing/2014/main" id="{67B57C06-A1D0-7C74-6A14-2BFF0B1FC172}"/>
              </a:ext>
            </a:extLst>
          </p:cNvPr>
          <p:cNvSpPr>
            <a:spLocks noGrp="1"/>
          </p:cNvSpPr>
          <p:nvPr>
            <p:ph type="pic" sz="quarter" idx="27"/>
          </p:nvPr>
        </p:nvSpPr>
        <p:spPr>
          <a:xfrm>
            <a:off x="9381744" y="42702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25" name="Text Placeholder 13">
            <a:extLst>
              <a:ext uri="{FF2B5EF4-FFF2-40B4-BE49-F238E27FC236}">
                <a16:creationId xmlns:a16="http://schemas.microsoft.com/office/drawing/2014/main" id="{1025D334-8990-1960-8865-C877ECC47E67}"/>
              </a:ext>
            </a:extLst>
          </p:cNvPr>
          <p:cNvSpPr>
            <a:spLocks noGrp="1"/>
          </p:cNvSpPr>
          <p:nvPr>
            <p:ph type="body" sz="quarter" idx="28"/>
          </p:nvPr>
        </p:nvSpPr>
        <p:spPr>
          <a:xfrm>
            <a:off x="1298448"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26" name="Text Placeholder 13">
            <a:extLst>
              <a:ext uri="{FF2B5EF4-FFF2-40B4-BE49-F238E27FC236}">
                <a16:creationId xmlns:a16="http://schemas.microsoft.com/office/drawing/2014/main" id="{7F491CA2-1A10-E7DB-4203-DC7E9E48CCFF}"/>
              </a:ext>
            </a:extLst>
          </p:cNvPr>
          <p:cNvSpPr>
            <a:spLocks noGrp="1"/>
          </p:cNvSpPr>
          <p:nvPr>
            <p:ph type="body" sz="quarter" idx="29"/>
          </p:nvPr>
        </p:nvSpPr>
        <p:spPr>
          <a:xfrm>
            <a:off x="1298448"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27" name="Text Placeholder 13">
            <a:extLst>
              <a:ext uri="{FF2B5EF4-FFF2-40B4-BE49-F238E27FC236}">
                <a16:creationId xmlns:a16="http://schemas.microsoft.com/office/drawing/2014/main" id="{697C28E5-6260-6DA9-B4F0-665506F52586}"/>
              </a:ext>
            </a:extLst>
          </p:cNvPr>
          <p:cNvSpPr>
            <a:spLocks noGrp="1"/>
          </p:cNvSpPr>
          <p:nvPr>
            <p:ph type="body" sz="quarter" idx="30"/>
          </p:nvPr>
        </p:nvSpPr>
        <p:spPr>
          <a:xfrm>
            <a:off x="3886200"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28" name="Text Placeholder 13">
            <a:extLst>
              <a:ext uri="{FF2B5EF4-FFF2-40B4-BE49-F238E27FC236}">
                <a16:creationId xmlns:a16="http://schemas.microsoft.com/office/drawing/2014/main" id="{A594A25E-7F2D-4188-16B7-C34485FDD2F8}"/>
              </a:ext>
            </a:extLst>
          </p:cNvPr>
          <p:cNvSpPr>
            <a:spLocks noGrp="1"/>
          </p:cNvSpPr>
          <p:nvPr>
            <p:ph type="body" sz="quarter" idx="31"/>
          </p:nvPr>
        </p:nvSpPr>
        <p:spPr>
          <a:xfrm>
            <a:off x="3886200"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29" name="Text Placeholder 13">
            <a:extLst>
              <a:ext uri="{FF2B5EF4-FFF2-40B4-BE49-F238E27FC236}">
                <a16:creationId xmlns:a16="http://schemas.microsoft.com/office/drawing/2014/main" id="{584B38BF-6197-486D-7134-F86E1754AF78}"/>
              </a:ext>
            </a:extLst>
          </p:cNvPr>
          <p:cNvSpPr>
            <a:spLocks noGrp="1"/>
          </p:cNvSpPr>
          <p:nvPr>
            <p:ph type="body" sz="quarter" idx="32"/>
          </p:nvPr>
        </p:nvSpPr>
        <p:spPr>
          <a:xfrm>
            <a:off x="6510528"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30" name="Text Placeholder 13">
            <a:extLst>
              <a:ext uri="{FF2B5EF4-FFF2-40B4-BE49-F238E27FC236}">
                <a16:creationId xmlns:a16="http://schemas.microsoft.com/office/drawing/2014/main" id="{D788F8D9-8CDB-C458-9AAD-0426AB467D2A}"/>
              </a:ext>
            </a:extLst>
          </p:cNvPr>
          <p:cNvSpPr>
            <a:spLocks noGrp="1"/>
          </p:cNvSpPr>
          <p:nvPr>
            <p:ph type="body" sz="quarter" idx="33"/>
          </p:nvPr>
        </p:nvSpPr>
        <p:spPr>
          <a:xfrm>
            <a:off x="6510528"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31" name="Text Placeholder 13">
            <a:extLst>
              <a:ext uri="{FF2B5EF4-FFF2-40B4-BE49-F238E27FC236}">
                <a16:creationId xmlns:a16="http://schemas.microsoft.com/office/drawing/2014/main" id="{78447882-2C86-B3A7-9450-29A0778E1B08}"/>
              </a:ext>
            </a:extLst>
          </p:cNvPr>
          <p:cNvSpPr>
            <a:spLocks noGrp="1"/>
          </p:cNvSpPr>
          <p:nvPr>
            <p:ph type="body" sz="quarter" idx="34"/>
          </p:nvPr>
        </p:nvSpPr>
        <p:spPr>
          <a:xfrm>
            <a:off x="9034272"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32" name="Text Placeholder 13">
            <a:extLst>
              <a:ext uri="{FF2B5EF4-FFF2-40B4-BE49-F238E27FC236}">
                <a16:creationId xmlns:a16="http://schemas.microsoft.com/office/drawing/2014/main" id="{E321AAE1-532A-23F0-9108-055D0D7BDFBA}"/>
              </a:ext>
            </a:extLst>
          </p:cNvPr>
          <p:cNvSpPr>
            <a:spLocks noGrp="1"/>
          </p:cNvSpPr>
          <p:nvPr>
            <p:ph type="body" sz="quarter" idx="35"/>
          </p:nvPr>
        </p:nvSpPr>
        <p:spPr>
          <a:xfrm>
            <a:off x="9034272"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cxnSp>
        <p:nvCxnSpPr>
          <p:cNvPr id="33" name="Straight Connector 32">
            <a:extLst>
              <a:ext uri="{FF2B5EF4-FFF2-40B4-BE49-F238E27FC236}">
                <a16:creationId xmlns:a16="http://schemas.microsoft.com/office/drawing/2014/main" id="{11BC4478-FBEA-422F-73BA-0A422F15D7EA}"/>
              </a:ext>
            </a:extLst>
          </p:cNvPr>
          <p:cNvCxnSpPr>
            <a:cxnSpLocks/>
          </p:cNvCxnSpPr>
          <p:nvPr userDrawn="1"/>
        </p:nvCxnSpPr>
        <p:spPr>
          <a:xfrm>
            <a:off x="4684061"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A9AA302-5107-FDE7-557C-3305A9A7DEC2}"/>
              </a:ext>
            </a:extLst>
          </p:cNvPr>
          <p:cNvCxnSpPr>
            <a:cxnSpLocks/>
          </p:cNvCxnSpPr>
          <p:nvPr userDrawn="1"/>
        </p:nvCxnSpPr>
        <p:spPr>
          <a:xfrm>
            <a:off x="2096160"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9C9F7A3-B120-C59A-E379-173F84B7D153}"/>
              </a:ext>
            </a:extLst>
          </p:cNvPr>
          <p:cNvCxnSpPr>
            <a:cxnSpLocks/>
          </p:cNvCxnSpPr>
          <p:nvPr userDrawn="1"/>
        </p:nvCxnSpPr>
        <p:spPr>
          <a:xfrm>
            <a:off x="9837985"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073A4E7-9D16-A6C0-E297-A36B10A2FABB}"/>
              </a:ext>
            </a:extLst>
          </p:cNvPr>
          <p:cNvCxnSpPr>
            <a:cxnSpLocks/>
          </p:cNvCxnSpPr>
          <p:nvPr userDrawn="1"/>
        </p:nvCxnSpPr>
        <p:spPr>
          <a:xfrm>
            <a:off x="7306235"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777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st">
    <p:spTree>
      <p:nvGrpSpPr>
        <p:cNvPr id="1" name=""/>
        <p:cNvGrpSpPr/>
        <p:nvPr/>
      </p:nvGrpSpPr>
      <p:grpSpPr>
        <a:xfrm>
          <a:off x="0" y="0"/>
          <a:ext cx="0" cy="0"/>
          <a:chOff x="0" y="0"/>
          <a:chExt cx="0" cy="0"/>
        </a:xfrm>
      </p:grpSpPr>
      <p:sp>
        <p:nvSpPr>
          <p:cNvPr id="38" name="Picture Placeholder 37">
            <a:extLst>
              <a:ext uri="{FF2B5EF4-FFF2-40B4-BE49-F238E27FC236}">
                <a16:creationId xmlns:a16="http://schemas.microsoft.com/office/drawing/2014/main" id="{7068A9B7-F56A-44B7-D61E-66289C79F1C3}"/>
              </a:ext>
            </a:extLst>
          </p:cNvPr>
          <p:cNvSpPr>
            <a:spLocks noGrp="1"/>
          </p:cNvSpPr>
          <p:nvPr>
            <p:ph type="pic" sz="quarter" idx="30"/>
          </p:nvPr>
        </p:nvSpPr>
        <p:spPr>
          <a:xfrm>
            <a:off x="0" y="5175504"/>
            <a:ext cx="12188952" cy="1682496"/>
          </a:xfrm>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085088" y="609600"/>
            <a:ext cx="10021824" cy="1252728"/>
          </a:xfrm>
        </p:spPr>
        <p:txBody>
          <a:bodyPr/>
          <a:lstStyle>
            <a:lvl1pPr algn="ctr">
              <a:lnSpc>
                <a:spcPts val="5760"/>
              </a:lnSpc>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lvl1pPr>
              <a:defRPr>
                <a:solidFill>
                  <a:schemeClr val="bg1"/>
                </a:solidFill>
              </a:defRPr>
            </a:lvl1p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383280"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383280"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5468112"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5468112"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7552944"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7552944"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cxnSp>
        <p:nvCxnSpPr>
          <p:cNvPr id="17" name="Straight Connector 16">
            <a:extLst>
              <a:ext uri="{FF2B5EF4-FFF2-40B4-BE49-F238E27FC236}">
                <a16:creationId xmlns:a16="http://schemas.microsoft.com/office/drawing/2014/main" id="{BF42A71B-2F05-7F67-85C0-0C5AA947983D}"/>
              </a:ext>
            </a:extLst>
          </p:cNvPr>
          <p:cNvCxnSpPr>
            <a:cxnSpLocks/>
          </p:cNvCxnSpPr>
          <p:nvPr userDrawn="1"/>
        </p:nvCxnSpPr>
        <p:spPr>
          <a:xfrm>
            <a:off x="3383280"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C25395-CA95-6040-8ED6-C7D8A2E16C49}"/>
              </a:ext>
            </a:extLst>
          </p:cNvPr>
          <p:cNvCxnSpPr>
            <a:cxnSpLocks/>
          </p:cNvCxnSpPr>
          <p:nvPr userDrawn="1"/>
        </p:nvCxnSpPr>
        <p:spPr>
          <a:xfrm>
            <a:off x="9637776"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E2F589B-649A-57C2-1D3E-79FDFF84BADB}"/>
              </a:ext>
            </a:extLst>
          </p:cNvPr>
          <p:cNvCxnSpPr>
            <a:cxnSpLocks/>
          </p:cNvCxnSpPr>
          <p:nvPr userDrawn="1"/>
        </p:nvCxnSpPr>
        <p:spPr>
          <a:xfrm>
            <a:off x="7552944"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1F3728F-0FBF-5AD2-357E-FFCFFBF7687E}"/>
              </a:ext>
            </a:extLst>
          </p:cNvPr>
          <p:cNvCxnSpPr>
            <a:cxnSpLocks/>
          </p:cNvCxnSpPr>
          <p:nvPr userDrawn="1"/>
        </p:nvCxnSpPr>
        <p:spPr>
          <a:xfrm>
            <a:off x="5468112"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 Placeholder 13">
            <a:extLst>
              <a:ext uri="{FF2B5EF4-FFF2-40B4-BE49-F238E27FC236}">
                <a16:creationId xmlns:a16="http://schemas.microsoft.com/office/drawing/2014/main" id="{1025D334-8990-1960-8865-C877ECC47E67}"/>
              </a:ext>
            </a:extLst>
          </p:cNvPr>
          <p:cNvSpPr>
            <a:spLocks noGrp="1"/>
          </p:cNvSpPr>
          <p:nvPr>
            <p:ph type="body" sz="quarter" idx="28"/>
          </p:nvPr>
        </p:nvSpPr>
        <p:spPr>
          <a:xfrm>
            <a:off x="9637776"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26" name="Text Placeholder 13">
            <a:extLst>
              <a:ext uri="{FF2B5EF4-FFF2-40B4-BE49-F238E27FC236}">
                <a16:creationId xmlns:a16="http://schemas.microsoft.com/office/drawing/2014/main" id="{7F491CA2-1A10-E7DB-4203-DC7E9E48CCFF}"/>
              </a:ext>
            </a:extLst>
          </p:cNvPr>
          <p:cNvSpPr>
            <a:spLocks noGrp="1"/>
          </p:cNvSpPr>
          <p:nvPr>
            <p:ph type="body" sz="quarter" idx="29"/>
          </p:nvPr>
        </p:nvSpPr>
        <p:spPr>
          <a:xfrm>
            <a:off x="9637776"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cxnSp>
        <p:nvCxnSpPr>
          <p:cNvPr id="34" name="Straight Connector 33">
            <a:extLst>
              <a:ext uri="{FF2B5EF4-FFF2-40B4-BE49-F238E27FC236}">
                <a16:creationId xmlns:a16="http://schemas.microsoft.com/office/drawing/2014/main" id="{7A9AA302-5107-FDE7-557C-3305A9A7DEC2}"/>
              </a:ext>
            </a:extLst>
          </p:cNvPr>
          <p:cNvCxnSpPr>
            <a:cxnSpLocks/>
          </p:cNvCxnSpPr>
          <p:nvPr userDrawn="1"/>
        </p:nvCxnSpPr>
        <p:spPr>
          <a:xfrm>
            <a:off x="1298448"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10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8" name="Picture Placeholder 37">
            <a:extLst>
              <a:ext uri="{FF2B5EF4-FFF2-40B4-BE49-F238E27FC236}">
                <a16:creationId xmlns:a16="http://schemas.microsoft.com/office/drawing/2014/main" id="{7068A9B7-F56A-44B7-D61E-66289C79F1C3}"/>
              </a:ext>
            </a:extLst>
          </p:cNvPr>
          <p:cNvSpPr>
            <a:spLocks noGrp="1"/>
          </p:cNvSpPr>
          <p:nvPr>
            <p:ph type="pic" sz="quarter" idx="30"/>
          </p:nvPr>
        </p:nvSpPr>
        <p:spPr>
          <a:xfrm>
            <a:off x="0" y="0"/>
            <a:ext cx="12188952" cy="1682496"/>
          </a:xfrm>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298448" y="5221224"/>
            <a:ext cx="3621024" cy="621792"/>
          </a:xfrm>
        </p:spPr>
        <p:txBody>
          <a:bodyPr/>
          <a:lstStyle>
            <a:lvl1pPr algn="l">
              <a:lnSpc>
                <a:spcPts val="5760"/>
              </a:lnSpc>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lvl1pPr>
              <a:defRPr>
                <a:solidFill>
                  <a:schemeClr val="accent1"/>
                </a:solidFill>
              </a:defRPr>
            </a:lvl1p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300984"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5312664"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7315200"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a:t>Click to edit Master text styles</a:t>
            </a:r>
          </a:p>
        </p:txBody>
      </p:sp>
      <p:sp>
        <p:nvSpPr>
          <p:cNvPr id="25" name="Text Placeholder 13">
            <a:extLst>
              <a:ext uri="{FF2B5EF4-FFF2-40B4-BE49-F238E27FC236}">
                <a16:creationId xmlns:a16="http://schemas.microsoft.com/office/drawing/2014/main" id="{1025D334-8990-1960-8865-C877ECC47E67}"/>
              </a:ext>
            </a:extLst>
          </p:cNvPr>
          <p:cNvSpPr>
            <a:spLocks noGrp="1"/>
          </p:cNvSpPr>
          <p:nvPr>
            <p:ph type="body" sz="quarter" idx="28"/>
          </p:nvPr>
        </p:nvSpPr>
        <p:spPr>
          <a:xfrm>
            <a:off x="9321800"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73769F54-E10C-40C4-5EFF-E8A9CA520AEC}"/>
              </a:ext>
            </a:extLst>
          </p:cNvPr>
          <p:cNvCxnSpPr>
            <a:cxnSpLocks/>
          </p:cNvCxnSpPr>
          <p:nvPr userDrawn="1"/>
        </p:nvCxnSpPr>
        <p:spPr>
          <a:xfrm>
            <a:off x="1298448" y="6111876"/>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6E7B1EF-9D07-1E66-7467-93C9AE48BD85}"/>
              </a:ext>
            </a:extLst>
          </p:cNvPr>
          <p:cNvCxnSpPr>
            <a:cxnSpLocks/>
          </p:cNvCxnSpPr>
          <p:nvPr userDrawn="1"/>
        </p:nvCxnSpPr>
        <p:spPr>
          <a:xfrm flipH="1">
            <a:off x="1219200" y="2871216"/>
            <a:ext cx="9595104" cy="0"/>
          </a:xfrm>
          <a:prstGeom prst="line">
            <a:avLst/>
          </a:prstGeom>
          <a:ln w="12700" cap="flat" cmpd="sng" algn="ctr">
            <a:solidFill>
              <a:schemeClr val="accent1"/>
            </a:solidFill>
            <a:prstDash val="solid"/>
            <a:round/>
            <a:headEnd type="triangle" w="med" len="med"/>
            <a:tailEnd type="none" w="med" len="med"/>
          </a:ln>
        </p:spPr>
        <p:style>
          <a:lnRef idx="0">
            <a:scrgbClr r="0" g="0" b="0"/>
          </a:lnRef>
          <a:fillRef idx="0">
            <a:scrgbClr r="0" g="0" b="0"/>
          </a:fillRef>
          <a:effectRef idx="0">
            <a:scrgbClr r="0" g="0" b="0"/>
          </a:effectRef>
          <a:fontRef idx="minor">
            <a:schemeClr val="tx1"/>
          </a:fontRef>
        </p:style>
      </p:cxn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300984"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5312664"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7315200"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26" name="Text Placeholder 13">
            <a:extLst>
              <a:ext uri="{FF2B5EF4-FFF2-40B4-BE49-F238E27FC236}">
                <a16:creationId xmlns:a16="http://schemas.microsoft.com/office/drawing/2014/main" id="{7F491CA2-1A10-E7DB-4203-DC7E9E48CCFF}"/>
              </a:ext>
            </a:extLst>
          </p:cNvPr>
          <p:cNvSpPr>
            <a:spLocks noGrp="1"/>
          </p:cNvSpPr>
          <p:nvPr>
            <p:ph type="body" sz="quarter" idx="29"/>
          </p:nvPr>
        </p:nvSpPr>
        <p:spPr>
          <a:xfrm>
            <a:off x="9321800"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8" name="Text Placeholder 7">
            <a:extLst>
              <a:ext uri="{FF2B5EF4-FFF2-40B4-BE49-F238E27FC236}">
                <a16:creationId xmlns:a16="http://schemas.microsoft.com/office/drawing/2014/main" id="{75476138-49FF-70BE-6359-0A511EFB243F}"/>
              </a:ext>
            </a:extLst>
          </p:cNvPr>
          <p:cNvSpPr>
            <a:spLocks noGrp="1"/>
          </p:cNvSpPr>
          <p:nvPr>
            <p:ph type="body" sz="quarter" idx="31" hasCustomPrompt="1"/>
          </p:nvPr>
        </p:nvSpPr>
        <p:spPr>
          <a:xfrm>
            <a:off x="3300984"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2" name="Text Placeholder 7">
            <a:extLst>
              <a:ext uri="{FF2B5EF4-FFF2-40B4-BE49-F238E27FC236}">
                <a16:creationId xmlns:a16="http://schemas.microsoft.com/office/drawing/2014/main" id="{46EFC43B-3F8D-6957-F343-F3D9C3E7A716}"/>
              </a:ext>
            </a:extLst>
          </p:cNvPr>
          <p:cNvSpPr>
            <a:spLocks noGrp="1"/>
          </p:cNvSpPr>
          <p:nvPr>
            <p:ph type="body" sz="quarter" idx="32" hasCustomPrompt="1"/>
          </p:nvPr>
        </p:nvSpPr>
        <p:spPr>
          <a:xfrm>
            <a:off x="1298448"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3" name="Text Placeholder 7">
            <a:extLst>
              <a:ext uri="{FF2B5EF4-FFF2-40B4-BE49-F238E27FC236}">
                <a16:creationId xmlns:a16="http://schemas.microsoft.com/office/drawing/2014/main" id="{D6007DD2-0F2E-6F92-8457-FC670750ED38}"/>
              </a:ext>
            </a:extLst>
          </p:cNvPr>
          <p:cNvSpPr>
            <a:spLocks noGrp="1"/>
          </p:cNvSpPr>
          <p:nvPr>
            <p:ph type="body" sz="quarter" idx="33" hasCustomPrompt="1"/>
          </p:nvPr>
        </p:nvSpPr>
        <p:spPr>
          <a:xfrm>
            <a:off x="5312664"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4" name="Text Placeholder 7">
            <a:extLst>
              <a:ext uri="{FF2B5EF4-FFF2-40B4-BE49-F238E27FC236}">
                <a16:creationId xmlns:a16="http://schemas.microsoft.com/office/drawing/2014/main" id="{06C5667F-C463-51B6-B8D6-F757BDB8AFCC}"/>
              </a:ext>
            </a:extLst>
          </p:cNvPr>
          <p:cNvSpPr>
            <a:spLocks noGrp="1"/>
          </p:cNvSpPr>
          <p:nvPr>
            <p:ph type="body" sz="quarter" idx="34" hasCustomPrompt="1"/>
          </p:nvPr>
        </p:nvSpPr>
        <p:spPr>
          <a:xfrm>
            <a:off x="7315200"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7" name="Text Placeholder 7">
            <a:extLst>
              <a:ext uri="{FF2B5EF4-FFF2-40B4-BE49-F238E27FC236}">
                <a16:creationId xmlns:a16="http://schemas.microsoft.com/office/drawing/2014/main" id="{0FF09CBB-BD48-E8E5-EECF-B6CBC36B236C}"/>
              </a:ext>
            </a:extLst>
          </p:cNvPr>
          <p:cNvSpPr>
            <a:spLocks noGrp="1"/>
          </p:cNvSpPr>
          <p:nvPr>
            <p:ph type="body" sz="quarter" idx="35" hasCustomPrompt="1"/>
          </p:nvPr>
        </p:nvSpPr>
        <p:spPr>
          <a:xfrm>
            <a:off x="9321800"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Tree>
    <p:extLst>
      <p:ext uri="{BB962C8B-B14F-4D97-AF65-F5344CB8AC3E}">
        <p14:creationId xmlns:p14="http://schemas.microsoft.com/office/powerpoint/2010/main" val="2333783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1A881D2A-2C75-8B2A-DA41-F42ABBA59AA9}"/>
              </a:ext>
            </a:extLst>
          </p:cNvPr>
          <p:cNvSpPr>
            <a:spLocks noGrp="1"/>
          </p:cNvSpPr>
          <p:nvPr>
            <p:ph type="pic" sz="quarter" idx="13"/>
          </p:nvPr>
        </p:nvSpPr>
        <p:spPr>
          <a:xfrm>
            <a:off x="0" y="0"/>
            <a:ext cx="6656832" cy="6858000"/>
          </a:xfrm>
          <a:custGeom>
            <a:avLst/>
            <a:gdLst>
              <a:gd name="connsiteX0" fmla="*/ 1295400 w 6656832"/>
              <a:gd name="connsiteY0" fmla="*/ 1492377 h 6858000"/>
              <a:gd name="connsiteX1" fmla="*/ 1295400 w 6656832"/>
              <a:gd name="connsiteY1" fmla="*/ 1580679 h 6858000"/>
              <a:gd name="connsiteX2" fmla="*/ 1704975 w 6656832"/>
              <a:gd name="connsiteY2" fmla="*/ 1580679 h 6858000"/>
              <a:gd name="connsiteX3" fmla="*/ 1704975 w 6656832"/>
              <a:gd name="connsiteY3" fmla="*/ 1492377 h 6858000"/>
              <a:gd name="connsiteX4" fmla="*/ 0 w 6656832"/>
              <a:gd name="connsiteY4" fmla="*/ 0 h 6858000"/>
              <a:gd name="connsiteX5" fmla="*/ 6656832 w 6656832"/>
              <a:gd name="connsiteY5" fmla="*/ 0 h 6858000"/>
              <a:gd name="connsiteX6" fmla="*/ 6656832 w 6656832"/>
              <a:gd name="connsiteY6" fmla="*/ 6858000 h 6858000"/>
              <a:gd name="connsiteX7" fmla="*/ 0 w 665683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6832" h="6858000">
                <a:moveTo>
                  <a:pt x="1295400" y="1492377"/>
                </a:moveTo>
                <a:lnTo>
                  <a:pt x="1295400" y="1580679"/>
                </a:lnTo>
                <a:lnTo>
                  <a:pt x="1704975" y="1580679"/>
                </a:lnTo>
                <a:lnTo>
                  <a:pt x="1704975" y="1492377"/>
                </a:lnTo>
                <a:close/>
                <a:moveTo>
                  <a:pt x="0" y="0"/>
                </a:moveTo>
                <a:lnTo>
                  <a:pt x="6656832" y="0"/>
                </a:lnTo>
                <a:lnTo>
                  <a:pt x="6656832" y="6858000"/>
                </a:lnTo>
                <a:lnTo>
                  <a:pt x="0" y="6858000"/>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298448" y="609600"/>
            <a:ext cx="6656832" cy="530352"/>
          </a:xfrm>
        </p:spPr>
        <p:txBody>
          <a:bodyPr anchor="t" anchorCtr="0"/>
          <a:lstStyle/>
          <a:p>
            <a:r>
              <a:rPr lang="en-US"/>
              <a:t>Click to edit Master title style</a:t>
            </a:r>
            <a:endParaRPr lang="en-US" dirty="0"/>
          </a:p>
        </p:txBody>
      </p:sp>
      <p:sp>
        <p:nvSpPr>
          <p:cNvPr id="18" name="Text Placeholder 17">
            <a:extLst>
              <a:ext uri="{FF2B5EF4-FFF2-40B4-BE49-F238E27FC236}">
                <a16:creationId xmlns:a16="http://schemas.microsoft.com/office/drawing/2014/main" id="{CCA7A15A-B484-E46E-FF4D-179F31F1777F}"/>
              </a:ext>
            </a:extLst>
          </p:cNvPr>
          <p:cNvSpPr>
            <a:spLocks noGrp="1"/>
          </p:cNvSpPr>
          <p:nvPr>
            <p:ph type="body" idx="1"/>
          </p:nvPr>
        </p:nvSpPr>
        <p:spPr>
          <a:xfrm>
            <a:off x="1298448" y="2209800"/>
            <a:ext cx="4495744" cy="4648200"/>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solidFill>
            <a:schemeClr val="accent4"/>
          </a:solidFill>
        </p:spPr>
        <p:txBody>
          <a:bodyPr wrap="square" lIns="310896" tIns="365760" rIns="274320" anchor="t">
            <a:noAutofit/>
          </a:bodyPr>
          <a:lstStyle>
            <a:lvl1pPr marL="0" indent="0">
              <a:lnSpc>
                <a:spcPts val="240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618488" y="3630168"/>
            <a:ext cx="3886200" cy="2514600"/>
          </a:xfrm>
        </p:spPr>
        <p:txBody>
          <a:bodyPr/>
          <a:lstStyle>
            <a:lvl1pPr marL="0" indent="0">
              <a:buNone/>
              <a:defRPr sz="1400"/>
            </a:lvl1pPr>
            <a:lvl2pPr marL="228600">
              <a:defRPr sz="1400"/>
            </a:lvl2pPr>
            <a:lvl3pPr marL="457200">
              <a:defRPr sz="1400"/>
            </a:lvl3pPr>
            <a:lvl4pPr marL="685800">
              <a:defRPr sz="1400"/>
            </a:lvl4pPr>
            <a:lvl5pPr marL="114300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0">
            <a:extLst>
              <a:ext uri="{FF2B5EF4-FFF2-40B4-BE49-F238E27FC236}">
                <a16:creationId xmlns:a16="http://schemas.microsoft.com/office/drawing/2014/main" id="{A123542D-139D-45CC-7853-FE3702B4BB1E}"/>
              </a:ext>
            </a:extLst>
          </p:cNvPr>
          <p:cNvSpPr>
            <a:spLocks noGrp="1"/>
          </p:cNvSpPr>
          <p:nvPr>
            <p:ph type="body" sz="quarter" idx="3"/>
          </p:nvPr>
        </p:nvSpPr>
        <p:spPr>
          <a:xfrm>
            <a:off x="6705600" y="2209800"/>
            <a:ext cx="4495744" cy="4648200"/>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solidFill>
            <a:schemeClr val="accent4"/>
          </a:solidFill>
        </p:spPr>
        <p:txBody>
          <a:bodyPr wrap="square" lIns="310896" tIns="365760" rIns="274320" anchor="t" anchorCtr="0">
            <a:noAutofit/>
          </a:bodyPr>
          <a:lstStyle>
            <a:lvl1pPr marL="0" indent="0">
              <a:lnSpc>
                <a:spcPts val="240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7013448" y="3630168"/>
            <a:ext cx="3886200" cy="2514600"/>
          </a:xfrm>
        </p:spPr>
        <p:txBody>
          <a:bodyPr/>
          <a:lstStyle>
            <a:lvl1pPr marL="0" indent="0">
              <a:buNone/>
              <a:defRPr sz="1400"/>
            </a:lvl1pPr>
            <a:lvl2pPr marL="228600">
              <a:defRPr sz="1400"/>
            </a:lvl2pPr>
            <a:lvl3pPr marL="457200">
              <a:defRPr sz="1400"/>
            </a:lvl3pPr>
            <a:lvl4pPr marL="685800">
              <a:defRPr sz="1400"/>
            </a:lvl4pPr>
            <a:lvl5pPr marL="114300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0659A9D2-C6ED-A99E-6041-56B568841809}"/>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2" name="Footer Placeholder 11">
            <a:extLst>
              <a:ext uri="{FF2B5EF4-FFF2-40B4-BE49-F238E27FC236}">
                <a16:creationId xmlns:a16="http://schemas.microsoft.com/office/drawing/2014/main" id="{971F094C-919A-3E78-DE58-27C2B997C940}"/>
              </a:ext>
            </a:extLst>
          </p:cNvPr>
          <p:cNvSpPr>
            <a:spLocks noGrp="1"/>
          </p:cNvSpPr>
          <p:nvPr>
            <p:ph type="ftr" sz="quarter" idx="12"/>
          </p:nvPr>
        </p:nvSpPr>
        <p:spPr/>
        <p:txBody>
          <a:bodyPr/>
          <a:lstStyle/>
          <a:p>
            <a:r>
              <a:rPr lang="en-US" dirty="0"/>
              <a:t>presentation title</a:t>
            </a:r>
          </a:p>
        </p:txBody>
      </p:sp>
      <p:sp>
        <p:nvSpPr>
          <p:cNvPr id="17" name="Rectangle 16">
            <a:extLst>
              <a:ext uri="{FF2B5EF4-FFF2-40B4-BE49-F238E27FC236}">
                <a16:creationId xmlns:a16="http://schemas.microsoft.com/office/drawing/2014/main" id="{D5896335-CC4F-4D72-23F0-F7FBFA640021}"/>
              </a:ext>
            </a:extLst>
          </p:cNvPr>
          <p:cNvSpPr/>
          <p:nvPr userDrawn="1"/>
        </p:nvSpPr>
        <p:spPr>
          <a:xfrm>
            <a:off x="1295400" y="1492377"/>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zon x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9EF4E7-F4EF-FFCD-9B0C-961E519F6DDD}"/>
              </a:ext>
            </a:extLst>
          </p:cNvPr>
          <p:cNvSpPr/>
          <p:nvPr userDrawn="1"/>
        </p:nvSpPr>
        <p:spPr>
          <a:xfrm>
            <a:off x="5791200" y="0"/>
            <a:ext cx="6400800"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298448" y="4014216"/>
            <a:ext cx="4160520" cy="1828800"/>
          </a:xfrm>
        </p:spPr>
        <p:txBody>
          <a:bodyPr anchor="b" anchorCtr="0"/>
          <a:lstStyle/>
          <a:p>
            <a:r>
              <a:rPr lang="en-US"/>
              <a:t>Click to edit Master title style</a:t>
            </a:r>
            <a:endParaRPr lang="en-US" dirty="0"/>
          </a:p>
        </p:txBody>
      </p:sp>
      <p:sp>
        <p:nvSpPr>
          <p:cNvPr id="18" name="Text Placeholder 17">
            <a:extLst>
              <a:ext uri="{FF2B5EF4-FFF2-40B4-BE49-F238E27FC236}">
                <a16:creationId xmlns:a16="http://schemas.microsoft.com/office/drawing/2014/main" id="{CCA7A15A-B484-E46E-FF4D-179F31F1777F}"/>
              </a:ext>
            </a:extLst>
          </p:cNvPr>
          <p:cNvSpPr>
            <a:spLocks noGrp="1"/>
          </p:cNvSpPr>
          <p:nvPr>
            <p:ph type="body" idx="1"/>
          </p:nvPr>
        </p:nvSpPr>
        <p:spPr>
          <a:xfrm>
            <a:off x="7498080" y="621792"/>
            <a:ext cx="4114800" cy="347472"/>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noFill/>
        </p:spPr>
        <p:txBody>
          <a:bodyPr wrap="square" lIns="0" tIns="0" rIns="0" anchor="b">
            <a:noAutofit/>
          </a:bodyPr>
          <a:lstStyle>
            <a:lvl1pPr marL="0" indent="0">
              <a:lnSpc>
                <a:spcPts val="172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7498080" y="1069848"/>
            <a:ext cx="3886200" cy="1527048"/>
          </a:xfrm>
        </p:spPr>
        <p:txBody>
          <a:bodyPr/>
          <a:lstStyle>
            <a:lvl1pPr marL="0" indent="0">
              <a:lnSpc>
                <a:spcPct val="100000"/>
              </a:lnSpc>
              <a:buNone/>
              <a:defRPr sz="1400"/>
            </a:lvl1pPr>
            <a:lvl2pPr marL="228600">
              <a:lnSpc>
                <a:spcPct val="100000"/>
              </a:lnSpc>
              <a:defRPr sz="1400"/>
            </a:lvl2pPr>
            <a:lvl3pPr marL="457200">
              <a:lnSpc>
                <a:spcPct val="100000"/>
              </a:lnSpc>
              <a:defRPr sz="1400"/>
            </a:lvl3pPr>
            <a:lvl4pPr marL="685800">
              <a:lnSpc>
                <a:spcPct val="100000"/>
              </a:lnSpc>
              <a:defRPr sz="1400"/>
            </a:lvl4pPr>
            <a:lvl5pPr marL="1143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0">
            <a:extLst>
              <a:ext uri="{FF2B5EF4-FFF2-40B4-BE49-F238E27FC236}">
                <a16:creationId xmlns:a16="http://schemas.microsoft.com/office/drawing/2014/main" id="{A123542D-139D-45CC-7853-FE3702B4BB1E}"/>
              </a:ext>
            </a:extLst>
          </p:cNvPr>
          <p:cNvSpPr>
            <a:spLocks noGrp="1"/>
          </p:cNvSpPr>
          <p:nvPr>
            <p:ph type="body" sz="quarter" idx="3"/>
          </p:nvPr>
        </p:nvSpPr>
        <p:spPr>
          <a:xfrm>
            <a:off x="7498080" y="3172968"/>
            <a:ext cx="4114800" cy="347472"/>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noFill/>
        </p:spPr>
        <p:txBody>
          <a:bodyPr wrap="square" lIns="0" tIns="0" rIns="0" anchor="b" anchorCtr="0">
            <a:noAutofit/>
          </a:bodyPr>
          <a:lstStyle>
            <a:lvl1pPr marL="0" indent="0">
              <a:lnSpc>
                <a:spcPts val="172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7498080" y="3621024"/>
            <a:ext cx="3886200" cy="1179576"/>
          </a:xfrm>
        </p:spPr>
        <p:txBody>
          <a:bodyPr/>
          <a:lstStyle>
            <a:lvl1pPr marL="0" indent="0">
              <a:lnSpc>
                <a:spcPct val="100000"/>
              </a:lnSpc>
              <a:buNone/>
              <a:defRPr sz="1400"/>
            </a:lvl1pPr>
            <a:lvl2pPr marL="228600">
              <a:lnSpc>
                <a:spcPct val="100000"/>
              </a:lnSpc>
              <a:defRPr sz="1400"/>
            </a:lvl2pPr>
            <a:lvl3pPr marL="457200">
              <a:lnSpc>
                <a:spcPct val="100000"/>
              </a:lnSpc>
              <a:defRPr sz="1400"/>
            </a:lvl3pPr>
            <a:lvl4pPr marL="685800">
              <a:lnSpc>
                <a:spcPct val="100000"/>
              </a:lnSpc>
              <a:defRPr sz="1400"/>
            </a:lvl4pPr>
            <a:lvl5pPr marL="1143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0659A9D2-C6ED-A99E-6041-56B568841809}"/>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2" name="Footer Placeholder 11">
            <a:extLst>
              <a:ext uri="{FF2B5EF4-FFF2-40B4-BE49-F238E27FC236}">
                <a16:creationId xmlns:a16="http://schemas.microsoft.com/office/drawing/2014/main" id="{971F094C-919A-3E78-DE58-27C2B997C940}"/>
              </a:ext>
            </a:extLst>
          </p:cNvPr>
          <p:cNvSpPr>
            <a:spLocks noGrp="1"/>
          </p:cNvSpPr>
          <p:nvPr>
            <p:ph type="ftr" sz="quarter" idx="12"/>
          </p:nvPr>
        </p:nvSpPr>
        <p:spPr/>
        <p:txBody>
          <a:bodyPr/>
          <a:lstStyle/>
          <a:p>
            <a:r>
              <a:rPr lang="en-US" dirty="0"/>
              <a:t>presentation title</a:t>
            </a:r>
          </a:p>
        </p:txBody>
      </p:sp>
      <p:sp>
        <p:nvSpPr>
          <p:cNvPr id="5" name="Picture Placeholder 6">
            <a:extLst>
              <a:ext uri="{FF2B5EF4-FFF2-40B4-BE49-F238E27FC236}">
                <a16:creationId xmlns:a16="http://schemas.microsoft.com/office/drawing/2014/main" id="{AD6DBECB-0E53-C186-A485-96A8FC1252C7}"/>
              </a:ext>
            </a:extLst>
          </p:cNvPr>
          <p:cNvSpPr>
            <a:spLocks noGrp="1"/>
          </p:cNvSpPr>
          <p:nvPr>
            <p:ph type="pic" sz="quarter" idx="14"/>
          </p:nvPr>
        </p:nvSpPr>
        <p:spPr>
          <a:xfrm>
            <a:off x="1298448" y="612648"/>
            <a:ext cx="3200400" cy="3200400"/>
          </a:xfrm>
          <a:prstGeom prst="ellipse">
            <a:avLst/>
          </a:prstGeom>
          <a:noFill/>
        </p:spPr>
        <p:txBody>
          <a:bodyPr anchor="ctr"/>
          <a:lstStyle>
            <a:lvl1pPr marL="0" indent="0" algn="ctr">
              <a:buNone/>
              <a:defRPr/>
            </a:lvl1pPr>
          </a:lstStyle>
          <a:p>
            <a:r>
              <a:rPr lang="en-US"/>
              <a:t>Click icon to add picture</a:t>
            </a:r>
            <a:endParaRPr lang="en-US" dirty="0"/>
          </a:p>
        </p:txBody>
      </p:sp>
      <p:sp>
        <p:nvSpPr>
          <p:cNvPr id="7" name="Text Placeholder 20">
            <a:extLst>
              <a:ext uri="{FF2B5EF4-FFF2-40B4-BE49-F238E27FC236}">
                <a16:creationId xmlns:a16="http://schemas.microsoft.com/office/drawing/2014/main" id="{F0B28D44-29B3-3396-973D-82E361161253}"/>
              </a:ext>
            </a:extLst>
          </p:cNvPr>
          <p:cNvSpPr>
            <a:spLocks noGrp="1"/>
          </p:cNvSpPr>
          <p:nvPr>
            <p:ph type="body" sz="quarter" idx="15"/>
          </p:nvPr>
        </p:nvSpPr>
        <p:spPr>
          <a:xfrm>
            <a:off x="7498080" y="5129784"/>
            <a:ext cx="4114800" cy="347472"/>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noFill/>
        </p:spPr>
        <p:txBody>
          <a:bodyPr wrap="square" lIns="0" tIns="0" rIns="0" anchor="b" anchorCtr="0">
            <a:noAutofit/>
          </a:bodyPr>
          <a:lstStyle>
            <a:lvl1pPr marL="0" indent="0">
              <a:lnSpc>
                <a:spcPts val="172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5">
            <a:extLst>
              <a:ext uri="{FF2B5EF4-FFF2-40B4-BE49-F238E27FC236}">
                <a16:creationId xmlns:a16="http://schemas.microsoft.com/office/drawing/2014/main" id="{C06156AC-1153-3958-CFE6-6CDCC21C38A9}"/>
              </a:ext>
            </a:extLst>
          </p:cNvPr>
          <p:cNvSpPr>
            <a:spLocks noGrp="1"/>
          </p:cNvSpPr>
          <p:nvPr>
            <p:ph sz="quarter" idx="16"/>
          </p:nvPr>
        </p:nvSpPr>
        <p:spPr>
          <a:xfrm>
            <a:off x="7498080" y="5568696"/>
            <a:ext cx="3886200" cy="905256"/>
          </a:xfrm>
        </p:spPr>
        <p:txBody>
          <a:bodyPr/>
          <a:lstStyle>
            <a:lvl1pPr marL="0" indent="0">
              <a:lnSpc>
                <a:spcPct val="100000"/>
              </a:lnSpc>
              <a:buNone/>
              <a:defRPr sz="1400"/>
            </a:lvl1pPr>
            <a:lvl2pPr marL="228600">
              <a:lnSpc>
                <a:spcPct val="100000"/>
              </a:lnSpc>
              <a:defRPr sz="1400"/>
            </a:lvl2pPr>
            <a:lvl3pPr marL="457200">
              <a:lnSpc>
                <a:spcPct val="100000"/>
              </a:lnSpc>
              <a:defRPr sz="1400"/>
            </a:lvl3pPr>
            <a:lvl4pPr marL="685800">
              <a:lnSpc>
                <a:spcPct val="100000"/>
              </a:lnSpc>
              <a:defRPr sz="1400"/>
            </a:lvl4pPr>
            <a:lvl5pPr marL="1143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A4CE90CA-176B-1E45-FECF-0290B1DCF55C}"/>
              </a:ext>
            </a:extLst>
          </p:cNvPr>
          <p:cNvSpPr>
            <a:spLocks noGrp="1"/>
          </p:cNvSpPr>
          <p:nvPr>
            <p:ph type="pic" sz="quarter" idx="17"/>
          </p:nvPr>
        </p:nvSpPr>
        <p:spPr>
          <a:xfrm>
            <a:off x="6245352" y="704088"/>
            <a:ext cx="914400" cy="914400"/>
          </a:xfrm>
        </p:spPr>
        <p:txBody>
          <a:bodyPr anchor="ctr"/>
          <a:lstStyle>
            <a:lvl1pPr marL="0" indent="0" algn="ctr">
              <a:buNone/>
              <a:defRPr sz="900"/>
            </a:lvl1pPr>
          </a:lstStyle>
          <a:p>
            <a:r>
              <a:rPr lang="en-US"/>
              <a:t>Click icon to add picture</a:t>
            </a:r>
            <a:endParaRPr lang="en-US" dirty="0"/>
          </a:p>
        </p:txBody>
      </p:sp>
      <p:sp>
        <p:nvSpPr>
          <p:cNvPr id="13" name="Picture Placeholder 10">
            <a:extLst>
              <a:ext uri="{FF2B5EF4-FFF2-40B4-BE49-F238E27FC236}">
                <a16:creationId xmlns:a16="http://schemas.microsoft.com/office/drawing/2014/main" id="{365BC287-99EE-D6FA-48B9-1E6FFE9357EA}"/>
              </a:ext>
            </a:extLst>
          </p:cNvPr>
          <p:cNvSpPr>
            <a:spLocks noGrp="1"/>
          </p:cNvSpPr>
          <p:nvPr>
            <p:ph type="pic" sz="quarter" idx="18"/>
          </p:nvPr>
        </p:nvSpPr>
        <p:spPr>
          <a:xfrm>
            <a:off x="6245352" y="3273552"/>
            <a:ext cx="914400" cy="914400"/>
          </a:xfrm>
        </p:spPr>
        <p:txBody>
          <a:bodyPr anchor="ctr"/>
          <a:lstStyle>
            <a:lvl1pPr marL="0" indent="0" algn="ctr">
              <a:buNone/>
              <a:defRPr sz="900"/>
            </a:lvl1pPr>
          </a:lstStyle>
          <a:p>
            <a:r>
              <a:rPr lang="en-US"/>
              <a:t>Click icon to add picture</a:t>
            </a:r>
            <a:endParaRPr lang="en-US" dirty="0"/>
          </a:p>
        </p:txBody>
      </p:sp>
      <p:sp>
        <p:nvSpPr>
          <p:cNvPr id="14" name="Picture Placeholder 10">
            <a:extLst>
              <a:ext uri="{FF2B5EF4-FFF2-40B4-BE49-F238E27FC236}">
                <a16:creationId xmlns:a16="http://schemas.microsoft.com/office/drawing/2014/main" id="{ECE7A377-A1E6-77DF-79F9-F251BD757741}"/>
              </a:ext>
            </a:extLst>
          </p:cNvPr>
          <p:cNvSpPr>
            <a:spLocks noGrp="1"/>
          </p:cNvSpPr>
          <p:nvPr>
            <p:ph type="pic" sz="quarter" idx="19"/>
          </p:nvPr>
        </p:nvSpPr>
        <p:spPr>
          <a:xfrm>
            <a:off x="6245352" y="5166360"/>
            <a:ext cx="914400" cy="914400"/>
          </a:xfrm>
        </p:spPr>
        <p:txBody>
          <a:bodyPr anchor="ctr"/>
          <a:lstStyle>
            <a:lvl1pPr marL="0" indent="0" algn="ctr">
              <a:buNone/>
              <a:defRPr sz="900"/>
            </a:lvl1p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id="{52D976B1-BEF2-CB69-E97E-A6DAD1F04689}"/>
              </a:ext>
            </a:extLst>
          </p:cNvPr>
          <p:cNvCxnSpPr>
            <a:cxnSpLocks/>
          </p:cNvCxnSpPr>
          <p:nvPr userDrawn="1"/>
        </p:nvCxnSpPr>
        <p:spPr>
          <a:xfrm>
            <a:off x="1298448" y="6111876"/>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3116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9358819-7D9B-11CB-DBC5-CC8BC5C076D2}"/>
              </a:ext>
            </a:extLst>
          </p:cNvPr>
          <p:cNvSpPr>
            <a:spLocks noGrp="1"/>
          </p:cNvSpPr>
          <p:nvPr>
            <p:ph type="sldNum" sz="quarter" idx="10"/>
          </p:nvPr>
        </p:nvSpPr>
        <p:spPr/>
        <p:txBody>
          <a:body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B2EB2EEB-FE70-98B2-9437-0E1E91F929E8}"/>
              </a:ext>
            </a:extLst>
          </p:cNvPr>
          <p:cNvSpPr>
            <a:spLocks noGrp="1"/>
          </p:cNvSpPr>
          <p:nvPr>
            <p:ph type="ftr" sz="quarter" idx="11"/>
          </p:nvPr>
        </p:nvSpPr>
        <p:spPr/>
        <p:txBody>
          <a:bodyPr/>
          <a:lstStyle/>
          <a:p>
            <a:r>
              <a:rPr lang="en-US" dirty="0"/>
              <a:t>presentation title</a:t>
            </a:r>
          </a:p>
        </p:txBody>
      </p:sp>
      <p:cxnSp>
        <p:nvCxnSpPr>
          <p:cNvPr id="5" name="Straight Connector 4">
            <a:extLst>
              <a:ext uri="{FF2B5EF4-FFF2-40B4-BE49-F238E27FC236}">
                <a16:creationId xmlns:a16="http://schemas.microsoft.com/office/drawing/2014/main" id="{DFAA902D-BDC9-E5AF-D40D-7B8DE616EBE0}"/>
              </a:ext>
            </a:extLst>
          </p:cNvPr>
          <p:cNvCxnSpPr>
            <a:cxnSpLocks/>
          </p:cNvCxnSpPr>
          <p:nvPr userDrawn="1"/>
        </p:nvCxnSpPr>
        <p:spPr>
          <a:xfrm>
            <a:off x="5890260" y="1536192"/>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92A4017E-4CAA-8499-38AE-3A3306A7EB26}"/>
              </a:ext>
            </a:extLst>
          </p:cNvPr>
          <p:cNvSpPr>
            <a:spLocks noGrp="1"/>
          </p:cNvSpPr>
          <p:nvPr>
            <p:ph type="body" sz="quarter" idx="12"/>
          </p:nvPr>
        </p:nvSpPr>
        <p:spPr>
          <a:xfrm>
            <a:off x="2834640" y="2057400"/>
            <a:ext cx="6519672" cy="2971800"/>
          </a:xfrm>
          <a:solidFill>
            <a:schemeClr val="accent4"/>
          </a:solidFill>
        </p:spPr>
        <p:txBody>
          <a:bodyPr lIns="576072" tIns="228600" rIns="576072" bIns="228600" anchor="ctr"/>
          <a:lstStyle>
            <a:lvl1pPr marL="0" indent="0" algn="ctr">
              <a:lnSpc>
                <a:spcPts val="2460"/>
              </a:lnSpc>
              <a:buNone/>
              <a:defRPr sz="2000"/>
            </a:lvl1pPr>
          </a:lstStyle>
          <a:p>
            <a:pPr lvl="0"/>
            <a:r>
              <a:rPr lang="en-US"/>
              <a:t>Click to edit Master text styles</a:t>
            </a:r>
          </a:p>
        </p:txBody>
      </p:sp>
      <p:sp>
        <p:nvSpPr>
          <p:cNvPr id="11" name="Picture Placeholder 10">
            <a:extLst>
              <a:ext uri="{FF2B5EF4-FFF2-40B4-BE49-F238E27FC236}">
                <a16:creationId xmlns:a16="http://schemas.microsoft.com/office/drawing/2014/main" id="{E9103CB5-F9EF-D6DA-A5D4-DCCAEBEBE615}"/>
              </a:ext>
            </a:extLst>
          </p:cNvPr>
          <p:cNvSpPr>
            <a:spLocks noGrp="1"/>
          </p:cNvSpPr>
          <p:nvPr>
            <p:ph type="pic" sz="quarter" idx="13"/>
          </p:nvPr>
        </p:nvSpPr>
        <p:spPr>
          <a:xfrm>
            <a:off x="2871216" y="5330952"/>
            <a:ext cx="6519672" cy="1527048"/>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E217F00C-8F19-CB9F-D5BF-9A5F4C77E256}"/>
              </a:ext>
            </a:extLst>
          </p:cNvPr>
          <p:cNvSpPr>
            <a:spLocks noGrp="1"/>
          </p:cNvSpPr>
          <p:nvPr>
            <p:ph type="title"/>
          </p:nvPr>
        </p:nvSpPr>
        <p:spPr>
          <a:xfrm>
            <a:off x="4116324" y="609600"/>
            <a:ext cx="3959352" cy="530352"/>
          </a:xfrm>
        </p:spPr>
        <p:txBody>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1466626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C402F40-958A-D2BF-629C-39B659EC95D4}"/>
              </a:ext>
            </a:extLst>
          </p:cNvPr>
          <p:cNvSpPr>
            <a:spLocks noGrp="1"/>
          </p:cNvSpPr>
          <p:nvPr>
            <p:ph type="pic" sz="quarter" idx="12"/>
          </p:nvPr>
        </p:nvSpPr>
        <p:spPr>
          <a:xfrm>
            <a:off x="0" y="1"/>
            <a:ext cx="12191999" cy="6858000"/>
          </a:xfrm>
          <a:custGeom>
            <a:avLst/>
            <a:gdLst>
              <a:gd name="connsiteX0" fmla="*/ 5890261 w 12191999"/>
              <a:gd name="connsiteY0" fmla="*/ 4496651 h 6858000"/>
              <a:gd name="connsiteX1" fmla="*/ 5890261 w 12191999"/>
              <a:gd name="connsiteY1" fmla="*/ 4584953 h 6858000"/>
              <a:gd name="connsiteX2" fmla="*/ 6299835 w 12191999"/>
              <a:gd name="connsiteY2" fmla="*/ 4584953 h 6858000"/>
              <a:gd name="connsiteX3" fmla="*/ 6299835 w 12191999"/>
              <a:gd name="connsiteY3" fmla="*/ 4496651 h 6858000"/>
              <a:gd name="connsiteX4" fmla="*/ 0 w 12191999"/>
              <a:gd name="connsiteY4" fmla="*/ 0 h 6858000"/>
              <a:gd name="connsiteX5" fmla="*/ 12191999 w 12191999"/>
              <a:gd name="connsiteY5" fmla="*/ 0 h 6858000"/>
              <a:gd name="connsiteX6" fmla="*/ 12191999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5890261" y="4496651"/>
                </a:moveTo>
                <a:lnTo>
                  <a:pt x="5890261" y="4584953"/>
                </a:lnTo>
                <a:lnTo>
                  <a:pt x="6299835" y="4584953"/>
                </a:lnTo>
                <a:lnTo>
                  <a:pt x="6299835" y="4496651"/>
                </a:lnTo>
                <a:close/>
                <a:moveTo>
                  <a:pt x="0" y="0"/>
                </a:moveTo>
                <a:lnTo>
                  <a:pt x="12191999" y="0"/>
                </a:lnTo>
                <a:lnTo>
                  <a:pt x="12191999" y="6858000"/>
                </a:lnTo>
                <a:lnTo>
                  <a:pt x="0" y="6858000"/>
                </a:lnTo>
                <a:close/>
              </a:path>
            </a:pathLst>
          </a:custGeom>
        </p:spPr>
        <p:txBody>
          <a:bodyPr wrap="square">
            <a:noAutofit/>
          </a:bodyPr>
          <a:lstStyle/>
          <a:p>
            <a:r>
              <a:rPr lang="en-US"/>
              <a:t>Click icon to add picture</a:t>
            </a:r>
            <a:endParaRPr lang="en-US" dirty="0"/>
          </a:p>
        </p:txBody>
      </p:sp>
      <p:sp>
        <p:nvSpPr>
          <p:cNvPr id="16" name="Title 15">
            <a:extLst>
              <a:ext uri="{FF2B5EF4-FFF2-40B4-BE49-F238E27FC236}">
                <a16:creationId xmlns:a16="http://schemas.microsoft.com/office/drawing/2014/main" id="{ABAFD431-F46D-3701-6A51-738ADAF3A5E3}"/>
              </a:ext>
            </a:extLst>
          </p:cNvPr>
          <p:cNvSpPr>
            <a:spLocks noGrp="1"/>
          </p:cNvSpPr>
          <p:nvPr>
            <p:ph type="title"/>
          </p:nvPr>
        </p:nvSpPr>
        <p:spPr>
          <a:xfrm>
            <a:off x="1535715" y="1485302"/>
            <a:ext cx="9120570" cy="3887396"/>
          </a:xfrm>
          <a:custGeom>
            <a:avLst/>
            <a:gdLst>
              <a:gd name="connsiteX0" fmla="*/ 4354545 w 9120570"/>
              <a:gd name="connsiteY0" fmla="*/ 3011350 h 3887396"/>
              <a:gd name="connsiteX1" fmla="*/ 4354545 w 9120570"/>
              <a:gd name="connsiteY1" fmla="*/ 3099652 h 3887396"/>
              <a:gd name="connsiteX2" fmla="*/ 4764120 w 9120570"/>
              <a:gd name="connsiteY2" fmla="*/ 3099652 h 3887396"/>
              <a:gd name="connsiteX3" fmla="*/ 4764120 w 9120570"/>
              <a:gd name="connsiteY3" fmla="*/ 3011350 h 3887396"/>
              <a:gd name="connsiteX4" fmla="*/ 0 w 9120570"/>
              <a:gd name="connsiteY4" fmla="*/ 0 h 3887396"/>
              <a:gd name="connsiteX5" fmla="*/ 9120570 w 9120570"/>
              <a:gd name="connsiteY5" fmla="*/ 0 h 3887396"/>
              <a:gd name="connsiteX6" fmla="*/ 9120570 w 9120570"/>
              <a:gd name="connsiteY6" fmla="*/ 3887396 h 3887396"/>
              <a:gd name="connsiteX7" fmla="*/ 0 w 9120570"/>
              <a:gd name="connsiteY7" fmla="*/ 3887396 h 388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20570" h="3887396">
                <a:moveTo>
                  <a:pt x="4354545" y="3011350"/>
                </a:moveTo>
                <a:lnTo>
                  <a:pt x="4354545" y="3099652"/>
                </a:lnTo>
                <a:lnTo>
                  <a:pt x="4764120" y="3099652"/>
                </a:lnTo>
                <a:lnTo>
                  <a:pt x="4764120" y="3011350"/>
                </a:lnTo>
                <a:close/>
                <a:moveTo>
                  <a:pt x="0" y="0"/>
                </a:moveTo>
                <a:lnTo>
                  <a:pt x="9120570" y="0"/>
                </a:lnTo>
                <a:lnTo>
                  <a:pt x="9120570" y="3887396"/>
                </a:lnTo>
                <a:lnTo>
                  <a:pt x="0" y="3887396"/>
                </a:lnTo>
                <a:close/>
              </a:path>
            </a:pathLst>
          </a:custGeom>
          <a:solidFill>
            <a:schemeClr val="accent1">
              <a:lumMod val="20000"/>
              <a:lumOff val="80000"/>
            </a:schemeClr>
          </a:solidFill>
        </p:spPr>
        <p:txBody>
          <a:bodyPr wrap="square" bIns="1097280" anchor="b">
            <a:noAutofit/>
          </a:bodyPr>
          <a:lstStyle>
            <a:lvl1pPr algn="ctr">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CAFD788D-D699-2BA7-3637-AA3B48C09084}"/>
              </a:ext>
            </a:extLst>
          </p:cNvPr>
          <p:cNvSpPr>
            <a:spLocks noGrp="1"/>
          </p:cNvSpPr>
          <p:nvPr>
            <p:ph type="pic" sz="quarter" idx="13"/>
          </p:nvPr>
        </p:nvSpPr>
        <p:spPr>
          <a:xfrm>
            <a:off x="4953000" y="612648"/>
            <a:ext cx="2286000" cy="2286000"/>
          </a:xfrm>
          <a:prstGeom prst="ellipse">
            <a:avLst/>
          </a:prstGeom>
        </p:spPr>
        <p:txBody>
          <a:bodyPr anchor="ctr"/>
          <a:lstStyle>
            <a:lvl1pPr marL="0" indent="0" algn="ctr">
              <a:buNone/>
              <a:defRPr sz="1050"/>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7808A0C0-A02B-D1C7-6DE5-CA25624AD099}"/>
              </a:ext>
            </a:extLst>
          </p:cNvPr>
          <p:cNvSpPr>
            <a:spLocks noGrp="1"/>
          </p:cNvSpPr>
          <p:nvPr>
            <p:ph type="body" sz="quarter" idx="14"/>
          </p:nvPr>
        </p:nvSpPr>
        <p:spPr>
          <a:xfrm>
            <a:off x="1572768" y="5751576"/>
            <a:ext cx="9116568" cy="722376"/>
          </a:xfrm>
        </p:spPr>
        <p:txBody>
          <a:bodyPr anchor="ctr"/>
          <a:lstStyle>
            <a:lvl1pPr marL="0" indent="0" algn="ctr">
              <a:buNone/>
              <a:defRPr sz="2000" cap="all" baseline="0"/>
            </a:lvl1pPr>
          </a:lstStyle>
          <a:p>
            <a:pPr lvl="0"/>
            <a:r>
              <a:rPr lang="en-US"/>
              <a:t>Click to edit Master text styles</a:t>
            </a:r>
          </a:p>
        </p:txBody>
      </p:sp>
      <p:sp>
        <p:nvSpPr>
          <p:cNvPr id="20" name="Rectangle 19">
            <a:extLst>
              <a:ext uri="{FF2B5EF4-FFF2-40B4-BE49-F238E27FC236}">
                <a16:creationId xmlns:a16="http://schemas.microsoft.com/office/drawing/2014/main" id="{469017C4-5BB0-DF6F-781B-FB81A3A5D977}"/>
              </a:ext>
            </a:extLst>
          </p:cNvPr>
          <p:cNvSpPr/>
          <p:nvPr userDrawn="1"/>
        </p:nvSpPr>
        <p:spPr>
          <a:xfrm>
            <a:off x="5890260" y="4496652"/>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9110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p:txBody>
          <a:body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814BC7BE-FECC-8573-D4F0-FA004B4A04F4}"/>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8" name="Footer Placeholder 7">
            <a:extLst>
              <a:ext uri="{FF2B5EF4-FFF2-40B4-BE49-F238E27FC236}">
                <a16:creationId xmlns:a16="http://schemas.microsoft.com/office/drawing/2014/main" id="{A4DB0707-D3A6-4BF0-3225-EC3851AD7387}"/>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1AE946-135C-E4E8-BA60-64AB48B87F80}"/>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7" name="Footer Placeholder 6">
            <a:extLst>
              <a:ext uri="{FF2B5EF4-FFF2-40B4-BE49-F238E27FC236}">
                <a16:creationId xmlns:a16="http://schemas.microsoft.com/office/drawing/2014/main" id="{FFD67329-9F30-BEB7-31E2-FECA7FD59B06}"/>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129844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230684" y="987425"/>
            <a:ext cx="612470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129844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3183587-0236-046F-3B80-4D4EEA7A8009}"/>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60C67779-9FAD-3FE4-5C67-7E5313C03B45}"/>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129844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230684" y="993775"/>
            <a:ext cx="612470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129844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AD70A4E-ED43-B5A1-F8FE-762E21A30A3E}"/>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A4125545-56D8-5212-AA45-63F7C1DBF101}"/>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1295400" y="609600"/>
            <a:ext cx="9821955" cy="1256118"/>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295400" y="1855945"/>
            <a:ext cx="9821955"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Slide Number Placeholder 20">
            <a:extLst>
              <a:ext uri="{FF2B5EF4-FFF2-40B4-BE49-F238E27FC236}">
                <a16:creationId xmlns:a16="http://schemas.microsoft.com/office/drawing/2014/main" id="{78A08F60-CEF1-832D-D403-282EA76CBEF2}"/>
              </a:ext>
            </a:extLst>
          </p:cNvPr>
          <p:cNvSpPr>
            <a:spLocks noGrp="1"/>
          </p:cNvSpPr>
          <p:nvPr>
            <p:ph type="sldNum" sz="quarter" idx="4"/>
          </p:nvPr>
        </p:nvSpPr>
        <p:spPr>
          <a:xfrm>
            <a:off x="420624" y="6019801"/>
            <a:ext cx="457200" cy="184150"/>
          </a:xfrm>
          <a:prstGeom prst="rect">
            <a:avLst/>
          </a:prstGeom>
        </p:spPr>
        <p:txBody>
          <a:bodyPr vert="horz" lIns="0" tIns="0" rIns="0" bIns="0" rtlCol="0" anchor="ctr"/>
          <a:lstStyle>
            <a:lvl1pPr algn="ctr">
              <a:defRPr sz="1200" cap="all" spc="200" baseline="0">
                <a:solidFill>
                  <a:schemeClr val="accent1"/>
                </a:solidFill>
                <a:latin typeface="Posterama" panose="020B0504020200020000" pitchFamily="34" charset="0"/>
              </a:defRPr>
            </a:lvl1pPr>
          </a:lstStyle>
          <a:p>
            <a:fld id="{75DF2D63-3FF5-D547-96B9-BE9CCD1ABA58}" type="slidenum">
              <a:rPr lang="en-US" smtClean="0"/>
              <a:pPr/>
              <a:t>‹#›</a:t>
            </a:fld>
            <a:endParaRPr lang="en-US" dirty="0"/>
          </a:p>
        </p:txBody>
      </p:sp>
      <p:sp>
        <p:nvSpPr>
          <p:cNvPr id="25" name="Footer Placeholder 24">
            <a:extLst>
              <a:ext uri="{FF2B5EF4-FFF2-40B4-BE49-F238E27FC236}">
                <a16:creationId xmlns:a16="http://schemas.microsoft.com/office/drawing/2014/main" id="{010F9766-B67A-A34E-2927-9A2D6360F77A}"/>
              </a:ext>
            </a:extLst>
          </p:cNvPr>
          <p:cNvSpPr>
            <a:spLocks noGrp="1"/>
          </p:cNvSpPr>
          <p:nvPr>
            <p:ph type="ftr" sz="quarter" idx="3"/>
          </p:nvPr>
        </p:nvSpPr>
        <p:spPr>
          <a:xfrm rot="16200000">
            <a:off x="-242952" y="1451496"/>
            <a:ext cx="1784352" cy="189457"/>
          </a:xfrm>
          <a:prstGeom prst="rect">
            <a:avLst/>
          </a:prstGeom>
        </p:spPr>
        <p:txBody>
          <a:bodyPr vert="horz" lIns="0" tIns="0" rIns="0" bIns="0" rtlCol="0" anchor="ctr"/>
          <a:lstStyle>
            <a:lvl1pPr algn="l">
              <a:defRPr sz="1200" cap="all" spc="100" baseline="0">
                <a:solidFill>
                  <a:schemeClr val="accent1"/>
                </a:solidFill>
                <a:latin typeface="Posterama" panose="020B0504020200020000" pitchFamily="34" charset="0"/>
              </a:defRPr>
            </a:lvl1pPr>
          </a:lstStyle>
          <a:p>
            <a:r>
              <a:rPr lang="en-US" dirty="0"/>
              <a:t>presentation title</a:t>
            </a:r>
          </a:p>
        </p:txBody>
      </p:sp>
      <p:cxnSp>
        <p:nvCxnSpPr>
          <p:cNvPr id="4" name="Straight Connector 3">
            <a:extLst>
              <a:ext uri="{FF2B5EF4-FFF2-40B4-BE49-F238E27FC236}">
                <a16:creationId xmlns:a16="http://schemas.microsoft.com/office/drawing/2014/main" id="{C0A131BE-DFE5-28BE-2AF8-50ADF9AFDB94}"/>
              </a:ext>
            </a:extLst>
          </p:cNvPr>
          <p:cNvCxnSpPr>
            <a:cxnSpLocks/>
          </p:cNvCxnSpPr>
          <p:nvPr userDrawn="1"/>
        </p:nvCxnSpPr>
        <p:spPr>
          <a:xfrm>
            <a:off x="649224" y="2667000"/>
            <a:ext cx="0" cy="31242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53" r:id="rId12"/>
    <p:sldLayoutId id="2147483671" r:id="rId13"/>
    <p:sldLayoutId id="2147483672" r:id="rId14"/>
    <p:sldLayoutId id="2147483673"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800" kern="1200" cap="all" spc="300" baseline="0">
          <a:solidFill>
            <a:schemeClr val="tx1"/>
          </a:solidFill>
          <a:latin typeface="+mj-lt"/>
          <a:ea typeface="+mj-ea"/>
          <a:cs typeface="Posterama" panose="020B0504020200020000"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accessdata.fda.gov/scripts/cdrh/cfdocs/cfCFR/CFRSearch.cfm?FR=812.2" TargetMode="Externa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3.xml"/><Relationship Id="rId6" Type="http://schemas.openxmlformats.org/officeDocument/2006/relationships/chart" Target="../charts/chart1.xml"/><Relationship Id="rId5" Type="http://schemas.openxmlformats.org/officeDocument/2006/relationships/image" Target="../media/image21.sv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jpeg"/><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6.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4.png"/><Relationship Id="rId3" Type="http://schemas.openxmlformats.org/officeDocument/2006/relationships/image" Target="../media/image27.jpeg"/><Relationship Id="rId7" Type="http://schemas.openxmlformats.org/officeDocument/2006/relationships/image" Target="../media/image30.jpeg"/><Relationship Id="rId12"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8.jpeg"/><Relationship Id="rId9"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5.xml"/><Relationship Id="rId4" Type="http://schemas.openxmlformats.org/officeDocument/2006/relationships/hyperlink" Target="http://www.quoruminnovati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tri dish with some transparent capsules">
            <a:extLst>
              <a:ext uri="{FF2B5EF4-FFF2-40B4-BE49-F238E27FC236}">
                <a16:creationId xmlns:a16="http://schemas.microsoft.com/office/drawing/2014/main" id="{F8B829FC-0ACD-46C3-5D7E-74FB2C721D7D}"/>
              </a:ext>
            </a:extLst>
          </p:cNvPr>
          <p:cNvPicPr>
            <a:picLocks noGrp="1" noChangeAspect="1"/>
          </p:cNvPicPr>
          <p:nvPr>
            <p:ph type="pic" sz="quarter" idx="10"/>
          </p:nvPr>
        </p:nvPicPr>
        <p:blipFill>
          <a:blip r:embed="rId2">
            <a:alphaModFix amt="65000"/>
            <a:extLst>
              <a:ext uri="{28A0092B-C50C-407E-A947-70E740481C1C}">
                <a14:useLocalDpi xmlns:a14="http://schemas.microsoft.com/office/drawing/2010/main" val="0"/>
              </a:ext>
            </a:extLst>
          </a:blip>
          <a:srcRect/>
          <a:stretch>
            <a:fillRect/>
          </a:stretch>
        </p:blipFill>
        <p:spPr/>
      </p:pic>
      <p:sp>
        <p:nvSpPr>
          <p:cNvPr id="4" name="Title 3">
            <a:extLst>
              <a:ext uri="{FF2B5EF4-FFF2-40B4-BE49-F238E27FC236}">
                <a16:creationId xmlns:a16="http://schemas.microsoft.com/office/drawing/2014/main" id="{305E10E9-9AB7-0642-D4C4-DDFDAB7B5B2C}"/>
              </a:ext>
            </a:extLst>
          </p:cNvPr>
          <p:cNvSpPr>
            <a:spLocks noGrp="1"/>
          </p:cNvSpPr>
          <p:nvPr>
            <p:ph type="title"/>
          </p:nvPr>
        </p:nvSpPr>
        <p:spPr>
          <a:xfrm>
            <a:off x="838200" y="502920"/>
            <a:ext cx="10515600" cy="640080"/>
          </a:xfrm>
        </p:spPr>
        <p:txBody>
          <a:bodyPr/>
          <a:lstStyle/>
          <a:p>
            <a:r>
              <a:rPr lang="en-US" dirty="0"/>
              <a:t>QUORUM INNOVATIONS</a:t>
            </a:r>
          </a:p>
        </p:txBody>
      </p:sp>
      <p:sp>
        <p:nvSpPr>
          <p:cNvPr id="2" name="Subtitle 1">
            <a:extLst>
              <a:ext uri="{FF2B5EF4-FFF2-40B4-BE49-F238E27FC236}">
                <a16:creationId xmlns:a16="http://schemas.microsoft.com/office/drawing/2014/main" id="{A1307D8B-2864-21B6-1CE1-B605F29281C5}"/>
              </a:ext>
            </a:extLst>
          </p:cNvPr>
          <p:cNvSpPr>
            <a:spLocks noGrp="1"/>
          </p:cNvSpPr>
          <p:nvPr>
            <p:ph type="subTitle" idx="1"/>
          </p:nvPr>
        </p:nvSpPr>
        <p:spPr>
          <a:xfrm>
            <a:off x="1453244" y="5937781"/>
            <a:ext cx="9144000" cy="538665"/>
          </a:xfrm>
        </p:spPr>
        <p:txBody>
          <a:bodyPr/>
          <a:lstStyle/>
          <a:p>
            <a:pPr>
              <a:lnSpc>
                <a:spcPct val="100000"/>
              </a:lnSpc>
            </a:pPr>
            <a:endParaRPr lang="en-US" sz="1400" dirty="0">
              <a:latin typeface="+mj-lt"/>
            </a:endParaRPr>
          </a:p>
        </p:txBody>
      </p:sp>
      <p:sp>
        <p:nvSpPr>
          <p:cNvPr id="3" name="Title 1">
            <a:extLst>
              <a:ext uri="{FF2B5EF4-FFF2-40B4-BE49-F238E27FC236}">
                <a16:creationId xmlns:a16="http://schemas.microsoft.com/office/drawing/2014/main" id="{92F1C27C-8E90-A4ED-CBC6-9E40F6A3E606}"/>
              </a:ext>
            </a:extLst>
          </p:cNvPr>
          <p:cNvSpPr txBox="1">
            <a:spLocks/>
          </p:cNvSpPr>
          <p:nvPr/>
        </p:nvSpPr>
        <p:spPr>
          <a:xfrm>
            <a:off x="391887" y="2429219"/>
            <a:ext cx="11266714" cy="1688666"/>
          </a:xfrm>
          <a:prstGeom prst="rect">
            <a:avLst/>
          </a:prstGeom>
        </p:spPr>
        <p:txBody>
          <a:bodyPr vert="horz" lIns="0" tIns="0" rIns="0" bIns="0" rtlCol="0" anchor="ctr" anchorCtr="0">
            <a:normAutofit fontScale="97500"/>
          </a:bodyPr>
          <a:lstStyle>
            <a:lvl1pPr algn="ctr" defTabSz="914400" rtl="0" eaLnBrk="1" latinLnBrk="0" hangingPunct="1">
              <a:lnSpc>
                <a:spcPct val="90000"/>
              </a:lnSpc>
              <a:spcBef>
                <a:spcPct val="0"/>
              </a:spcBef>
              <a:buNone/>
              <a:defRPr sz="6000" kern="1200" cap="all" spc="300" baseline="0">
                <a:solidFill>
                  <a:schemeClr val="tx1"/>
                </a:solidFill>
                <a:latin typeface="+mj-lt"/>
                <a:ea typeface="+mj-ea"/>
                <a:cs typeface="Posterama" panose="020B0504020200020000" pitchFamily="34" charset="0"/>
              </a:defRPr>
            </a:lvl1pPr>
          </a:lstStyle>
          <a:p>
            <a:r>
              <a:rPr lang="en-US" sz="3600" cap="none" dirty="0"/>
              <a:t>Biological Barrier Technology: </a:t>
            </a:r>
            <a:br>
              <a:rPr lang="en-US" sz="3600" cap="none" dirty="0"/>
            </a:br>
            <a:r>
              <a:rPr lang="en-US" sz="3600" cap="none" dirty="0"/>
              <a:t>A Breakthrough Disease Treatment Paradigm</a:t>
            </a:r>
            <a:br>
              <a:rPr lang="en-US" sz="3600" dirty="0"/>
            </a:br>
            <a:r>
              <a:rPr lang="en-US" sz="1800" dirty="0">
                <a:latin typeface="Calibri" panose="020F0502020204030204" pitchFamily="34" charset="0"/>
                <a:ea typeface="Calibri" panose="020F0502020204030204" pitchFamily="34" charset="0"/>
              </a:rPr>
              <a:t>  </a:t>
            </a:r>
            <a:endParaRPr lang="en-US" sz="3600" b="1" i="1" cap="none" dirty="0">
              <a:latin typeface="Avenir Next Demi Bold" panose="020B0503020202020204" pitchFamily="34" charset="0"/>
            </a:endParaRPr>
          </a:p>
        </p:txBody>
      </p:sp>
    </p:spTree>
    <p:extLst>
      <p:ext uri="{BB962C8B-B14F-4D97-AF65-F5344CB8AC3E}">
        <p14:creationId xmlns:p14="http://schemas.microsoft.com/office/powerpoint/2010/main" val="855215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EB422-1287-FCEB-63CE-599FDC8468D8}"/>
              </a:ext>
            </a:extLst>
          </p:cNvPr>
          <p:cNvSpPr>
            <a:spLocks noGrp="1"/>
          </p:cNvSpPr>
          <p:nvPr>
            <p:ph type="title"/>
          </p:nvPr>
        </p:nvSpPr>
        <p:spPr/>
        <p:txBody>
          <a:bodyPr/>
          <a:lstStyle/>
          <a:p>
            <a:r>
              <a:rPr lang="en-US" dirty="0"/>
              <a:t>Agenda</a:t>
            </a:r>
          </a:p>
        </p:txBody>
      </p:sp>
      <p:sp>
        <p:nvSpPr>
          <p:cNvPr id="5" name="Footer Placeholder 4">
            <a:extLst>
              <a:ext uri="{FF2B5EF4-FFF2-40B4-BE49-F238E27FC236}">
                <a16:creationId xmlns:a16="http://schemas.microsoft.com/office/drawing/2014/main" id="{DE9EDB55-C0CF-1610-24F0-07462C63BCEB}"/>
              </a:ext>
            </a:extLst>
          </p:cNvPr>
          <p:cNvSpPr>
            <a:spLocks noGrp="1"/>
          </p:cNvSpPr>
          <p:nvPr>
            <p:ph type="ftr" sz="quarter" idx="12"/>
          </p:nvPr>
        </p:nvSpPr>
        <p:spPr>
          <a:xfrm rot="16200000">
            <a:off x="-388740" y="1171836"/>
            <a:ext cx="2209801" cy="323329"/>
          </a:xfrm>
        </p:spPr>
        <p:txBody>
          <a:bodyPr/>
          <a:lstStyle/>
          <a:p>
            <a:r>
              <a:rPr lang="en-US" dirty="0"/>
              <a:t>Quorum innovations</a:t>
            </a:r>
          </a:p>
        </p:txBody>
      </p:sp>
      <p:sp>
        <p:nvSpPr>
          <p:cNvPr id="4" name="Slide Number Placeholder 3">
            <a:extLst>
              <a:ext uri="{FF2B5EF4-FFF2-40B4-BE49-F238E27FC236}">
                <a16:creationId xmlns:a16="http://schemas.microsoft.com/office/drawing/2014/main" id="{43D6DE2E-F5E3-8CAF-A5C3-E67C03F538DF}"/>
              </a:ext>
            </a:extLst>
          </p:cNvPr>
          <p:cNvSpPr>
            <a:spLocks noGrp="1"/>
          </p:cNvSpPr>
          <p:nvPr>
            <p:ph type="sldNum" sz="quarter" idx="11"/>
          </p:nvPr>
        </p:nvSpPr>
        <p:spPr/>
        <p:txBody>
          <a:bodyPr/>
          <a:lstStyle/>
          <a:p>
            <a:fld id="{75DF2D63-3FF5-D547-96B9-BE9CCD1ABA58}" type="slidenum">
              <a:rPr lang="en-US" smtClean="0"/>
              <a:pPr/>
              <a:t>2</a:t>
            </a:fld>
            <a:endParaRPr lang="en-US" dirty="0"/>
          </a:p>
        </p:txBody>
      </p:sp>
      <p:sp>
        <p:nvSpPr>
          <p:cNvPr id="3" name="Content Placeholder 2">
            <a:extLst>
              <a:ext uri="{FF2B5EF4-FFF2-40B4-BE49-F238E27FC236}">
                <a16:creationId xmlns:a16="http://schemas.microsoft.com/office/drawing/2014/main" id="{4D038CD2-9585-7E51-5359-D52935A77DF0}"/>
              </a:ext>
            </a:extLst>
          </p:cNvPr>
          <p:cNvSpPr>
            <a:spLocks noGrp="1"/>
          </p:cNvSpPr>
          <p:nvPr>
            <p:ph idx="1"/>
          </p:nvPr>
        </p:nvSpPr>
        <p:spPr>
          <a:xfrm>
            <a:off x="1205753" y="2197787"/>
            <a:ext cx="3602736" cy="3364992"/>
          </a:xfrm>
        </p:spPr>
        <p:txBody>
          <a:bodyPr/>
          <a:lstStyle/>
          <a:p>
            <a:r>
              <a:rPr lang="en-US" dirty="0"/>
              <a:t>Introduction</a:t>
            </a:r>
          </a:p>
          <a:p>
            <a:r>
              <a:rPr lang="en-US" dirty="0"/>
              <a:t>Primary goals</a:t>
            </a:r>
          </a:p>
          <a:p>
            <a:r>
              <a:rPr lang="en-US" dirty="0"/>
              <a:t>Use of funds</a:t>
            </a:r>
          </a:p>
          <a:p>
            <a:r>
              <a:rPr lang="en-US" dirty="0"/>
              <a:t>Timeline</a:t>
            </a:r>
          </a:p>
          <a:p>
            <a:r>
              <a:rPr lang="en-US" dirty="0"/>
              <a:t>INVESTOR OFFERING</a:t>
            </a:r>
          </a:p>
          <a:p>
            <a:r>
              <a:rPr lang="en-US" dirty="0"/>
              <a:t>Summary</a:t>
            </a:r>
          </a:p>
          <a:p>
            <a:endParaRPr lang="en-US" dirty="0"/>
          </a:p>
          <a:p>
            <a:endParaRPr lang="en-US" dirty="0"/>
          </a:p>
        </p:txBody>
      </p:sp>
      <p:pic>
        <p:nvPicPr>
          <p:cNvPr id="8" name="Picture Placeholder 7" descr="Pipette diffusing dyes in flasks">
            <a:extLst>
              <a:ext uri="{FF2B5EF4-FFF2-40B4-BE49-F238E27FC236}">
                <a16:creationId xmlns:a16="http://schemas.microsoft.com/office/drawing/2014/main" id="{9DA934D8-2609-4227-78DF-CF8F07A2F9C7}"/>
              </a:ext>
            </a:extLst>
          </p:cNvPr>
          <p:cNvPicPr>
            <a:picLocks noGrp="1" noChangeAspect="1"/>
          </p:cNvPicPr>
          <p:nvPr>
            <p:ph type="pic" sz="quarter" idx="13"/>
          </p:nvPr>
        </p:nvPicPr>
        <p:blipFill rotWithShape="1">
          <a:blip r:embed="rId2">
            <a:alphaModFix/>
            <a:extLst>
              <a:ext uri="{28A0092B-C50C-407E-A947-70E740481C1C}">
                <a14:useLocalDpi xmlns:a14="http://schemas.microsoft.com/office/drawing/2010/main" val="0"/>
              </a:ext>
            </a:extLst>
          </a:blip>
          <a:srcRect t="79" b="79"/>
          <a:stretch/>
        </p:blipFill>
        <p:spPr>
          <a:xfrm>
            <a:off x="4946904" y="1205049"/>
            <a:ext cx="6638544" cy="4480560"/>
          </a:xfrm>
        </p:spPr>
      </p:pic>
    </p:spTree>
    <p:extLst>
      <p:ext uri="{BB962C8B-B14F-4D97-AF65-F5344CB8AC3E}">
        <p14:creationId xmlns:p14="http://schemas.microsoft.com/office/powerpoint/2010/main" val="2910866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84788-646A-CF90-D67D-14752A71745D}"/>
              </a:ext>
            </a:extLst>
          </p:cNvPr>
          <p:cNvSpPr>
            <a:spLocks noGrp="1"/>
          </p:cNvSpPr>
          <p:nvPr>
            <p:ph type="title"/>
          </p:nvPr>
        </p:nvSpPr>
        <p:spPr/>
        <p:txBody>
          <a:bodyPr/>
          <a:lstStyle/>
          <a:p>
            <a:r>
              <a:rPr lang="en-US" dirty="0"/>
              <a:t>Introduction</a:t>
            </a:r>
          </a:p>
        </p:txBody>
      </p:sp>
      <p:sp>
        <p:nvSpPr>
          <p:cNvPr id="5" name="Footer Placeholder 4">
            <a:extLst>
              <a:ext uri="{FF2B5EF4-FFF2-40B4-BE49-F238E27FC236}">
                <a16:creationId xmlns:a16="http://schemas.microsoft.com/office/drawing/2014/main" id="{241D8BC6-DD9D-7F06-3B9F-9F2B462E4984}"/>
              </a:ext>
            </a:extLst>
          </p:cNvPr>
          <p:cNvSpPr>
            <a:spLocks noGrp="1"/>
          </p:cNvSpPr>
          <p:nvPr>
            <p:ph type="ftr" sz="quarter" idx="12"/>
          </p:nvPr>
        </p:nvSpPr>
        <p:spPr>
          <a:xfrm rot="16200000">
            <a:off x="-437725" y="1122850"/>
            <a:ext cx="2307772" cy="323329"/>
          </a:xfrm>
        </p:spPr>
        <p:txBody>
          <a:bodyPr/>
          <a:lstStyle/>
          <a:p>
            <a:r>
              <a:rPr lang="en-US" dirty="0"/>
              <a:t>quorum innovations</a:t>
            </a:r>
          </a:p>
        </p:txBody>
      </p:sp>
      <p:sp>
        <p:nvSpPr>
          <p:cNvPr id="4" name="Slide Number Placeholder 3">
            <a:extLst>
              <a:ext uri="{FF2B5EF4-FFF2-40B4-BE49-F238E27FC236}">
                <a16:creationId xmlns:a16="http://schemas.microsoft.com/office/drawing/2014/main" id="{B6586F16-C3E1-6E51-D140-EF50382CA456}"/>
              </a:ext>
            </a:extLst>
          </p:cNvPr>
          <p:cNvSpPr>
            <a:spLocks noGrp="1"/>
          </p:cNvSpPr>
          <p:nvPr>
            <p:ph type="sldNum" sz="quarter" idx="11"/>
          </p:nvPr>
        </p:nvSpPr>
        <p:spPr/>
        <p:txBody>
          <a:bodyPr/>
          <a:lstStyle/>
          <a:p>
            <a:fld id="{75DF2D63-3FF5-D547-96B9-BE9CCD1ABA58}" type="slidenum">
              <a:rPr lang="en-US" smtClean="0"/>
              <a:pPr/>
              <a:t>3</a:t>
            </a:fld>
            <a:endParaRPr lang="en-US" dirty="0"/>
          </a:p>
        </p:txBody>
      </p:sp>
      <p:pic>
        <p:nvPicPr>
          <p:cNvPr id="7" name="Picture Placeholder 6" descr="Pipette over three glass jars">
            <a:extLst>
              <a:ext uri="{FF2B5EF4-FFF2-40B4-BE49-F238E27FC236}">
                <a16:creationId xmlns:a16="http://schemas.microsoft.com/office/drawing/2014/main" id="{7FFC92DA-E590-4A49-8738-10A5D4DBBE6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1298575" y="1828800"/>
            <a:ext cx="3200400" cy="3200400"/>
          </a:xfrm>
          <a:custGeom>
            <a:avLst/>
            <a:gdLst>
              <a:gd name="connsiteX0" fmla="*/ 1600200 w 3200400"/>
              <a:gd name="connsiteY0" fmla="*/ 0 h 3200400"/>
              <a:gd name="connsiteX1" fmla="*/ 3200400 w 3200400"/>
              <a:gd name="connsiteY1" fmla="*/ 1600200 h 3200400"/>
              <a:gd name="connsiteX2" fmla="*/ 1600200 w 3200400"/>
              <a:gd name="connsiteY2" fmla="*/ 3200400 h 3200400"/>
              <a:gd name="connsiteX3" fmla="*/ 0 w 3200400"/>
              <a:gd name="connsiteY3" fmla="*/ 1600200 h 3200400"/>
              <a:gd name="connsiteX4" fmla="*/ 1600200 w 3200400"/>
              <a:gd name="connsiteY4" fmla="*/ 0 h 320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400" h="3200400">
                <a:moveTo>
                  <a:pt x="1600200" y="0"/>
                </a:moveTo>
                <a:cubicBezTo>
                  <a:pt x="2483966" y="0"/>
                  <a:pt x="3200400" y="716434"/>
                  <a:pt x="3200400" y="1600200"/>
                </a:cubicBezTo>
                <a:cubicBezTo>
                  <a:pt x="3200400" y="2483966"/>
                  <a:pt x="2483966" y="3200400"/>
                  <a:pt x="1600200" y="3200400"/>
                </a:cubicBezTo>
                <a:cubicBezTo>
                  <a:pt x="716434" y="3200400"/>
                  <a:pt x="0" y="2483966"/>
                  <a:pt x="0" y="1600200"/>
                </a:cubicBezTo>
                <a:cubicBezTo>
                  <a:pt x="0" y="716434"/>
                  <a:pt x="716434" y="0"/>
                  <a:pt x="1600200" y="0"/>
                </a:cubicBezTo>
                <a:close/>
              </a:path>
            </a:pathLst>
          </a:custGeom>
        </p:spPr>
      </p:pic>
      <p:sp>
        <p:nvSpPr>
          <p:cNvPr id="3" name="Content Placeholder 2">
            <a:extLst>
              <a:ext uri="{FF2B5EF4-FFF2-40B4-BE49-F238E27FC236}">
                <a16:creationId xmlns:a16="http://schemas.microsoft.com/office/drawing/2014/main" id="{77C9C890-ADC6-0AA7-BBC0-05E856AA7C3C}"/>
              </a:ext>
            </a:extLst>
          </p:cNvPr>
          <p:cNvSpPr>
            <a:spLocks noGrp="1"/>
          </p:cNvSpPr>
          <p:nvPr>
            <p:ph idx="1"/>
          </p:nvPr>
        </p:nvSpPr>
        <p:spPr>
          <a:xfrm>
            <a:off x="5449824" y="2438401"/>
            <a:ext cx="5863218" cy="3319272"/>
          </a:xfrm>
        </p:spPr>
        <p:txBody>
          <a:bodyPr/>
          <a:lstStyle/>
          <a:p>
            <a:pPr marL="0" indent="0">
              <a:lnSpc>
                <a:spcPts val="2400"/>
              </a:lnSpc>
              <a:buNone/>
            </a:pPr>
            <a:r>
              <a:rPr lang="en-US" dirty="0">
                <a:ea typeface="+mn-lt"/>
                <a:cs typeface="+mn-lt"/>
              </a:rPr>
              <a:t>Quorum</a:t>
            </a:r>
            <a:r>
              <a:rPr lang="en-US" sz="2000" spc="0" dirty="0">
                <a:ea typeface="+mn-lt"/>
                <a:cs typeface="+mn-lt"/>
              </a:rPr>
              <a:t> Innovations (QI) develops </a:t>
            </a:r>
            <a:r>
              <a:rPr lang="en-US" dirty="0">
                <a:ea typeface="+mn-lt"/>
                <a:cs typeface="+mn-lt"/>
              </a:rPr>
              <a:t>human body barrier-protective technologies inspired by the human microbiome. Novel QI biological barrier protectants treat damaged tissues affected by microbial imbalance – an unmet need affecting  millions of people today.</a:t>
            </a:r>
            <a:endParaRPr lang="en-US" sz="2000" spc="0" dirty="0">
              <a:ea typeface="+mn-lt"/>
              <a:cs typeface="+mn-lt"/>
            </a:endParaRPr>
          </a:p>
          <a:p>
            <a:pPr>
              <a:lnSpc>
                <a:spcPts val="2400"/>
              </a:lnSpc>
            </a:pPr>
            <a:r>
              <a:rPr lang="en-US" sz="2000" spc="0" dirty="0">
                <a:ea typeface="+mn-lt"/>
                <a:cs typeface="+mn-lt"/>
              </a:rPr>
              <a:t>This simple yet elegant </a:t>
            </a:r>
            <a:r>
              <a:rPr lang="en-US" dirty="0">
                <a:ea typeface="+mn-lt"/>
                <a:cs typeface="+mn-lt"/>
              </a:rPr>
              <a:t>approach revolutionizes the treatment of inflammatory tissue barrier diseases while meeting the market needs of consumers and prescribers alike.</a:t>
            </a:r>
          </a:p>
          <a:p>
            <a:pPr marL="0" indent="0">
              <a:lnSpc>
                <a:spcPts val="2400"/>
              </a:lnSpc>
              <a:buNone/>
            </a:pPr>
            <a:r>
              <a:rPr lang="en-US" sz="2000" spc="0" dirty="0">
                <a:ea typeface="+mn-lt"/>
                <a:cs typeface="+mn-lt"/>
              </a:rPr>
              <a:t>Welcome to The Quorum.</a:t>
            </a:r>
            <a:endParaRPr lang="en-US" sz="2000" spc="0" dirty="0"/>
          </a:p>
        </p:txBody>
      </p:sp>
    </p:spTree>
    <p:extLst>
      <p:ext uri="{BB962C8B-B14F-4D97-AF65-F5344CB8AC3E}">
        <p14:creationId xmlns:p14="http://schemas.microsoft.com/office/powerpoint/2010/main" val="2810133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edical Science Images - Free Download on Freepik">
            <a:extLst>
              <a:ext uri="{FF2B5EF4-FFF2-40B4-BE49-F238E27FC236}">
                <a16:creationId xmlns:a16="http://schemas.microsoft.com/office/drawing/2014/main" id="{FB93A78D-7CE8-4709-50F0-EC7C7DDE48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832" r="30497"/>
          <a:stretch/>
        </p:blipFill>
        <p:spPr bwMode="auto">
          <a:xfrm>
            <a:off x="9753600" y="0"/>
            <a:ext cx="2438400"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Alternate Process 5">
            <a:extLst>
              <a:ext uri="{FF2B5EF4-FFF2-40B4-BE49-F238E27FC236}">
                <a16:creationId xmlns:a16="http://schemas.microsoft.com/office/drawing/2014/main" id="{96F311F3-8926-3D5D-090C-22762C69C5A5}"/>
              </a:ext>
            </a:extLst>
          </p:cNvPr>
          <p:cNvSpPr/>
          <p:nvPr/>
        </p:nvSpPr>
        <p:spPr>
          <a:xfrm>
            <a:off x="884041" y="1540217"/>
            <a:ext cx="9306881" cy="1971454"/>
          </a:xfrm>
          <a:prstGeom prst="flowChartAlternateProcess">
            <a:avLst/>
          </a:prstGeom>
          <a:solidFill>
            <a:srgbClr val="0091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0000"/>
              </a:lnSpc>
              <a:spcAft>
                <a:spcPts val="1200"/>
              </a:spcAft>
            </a:pPr>
            <a:r>
              <a:rPr lang="en-US" sz="2800" dirty="0">
                <a:solidFill>
                  <a:schemeClr val="bg1"/>
                </a:solidFill>
                <a:latin typeface="Daytona Light" panose="020B0604030500040204" pitchFamily="34" charset="0"/>
              </a:rPr>
              <a:t>The Biological Barrier Platform</a:t>
            </a:r>
            <a:r>
              <a:rPr lang="en-US" sz="2800" cap="all" baseline="30000" dirty="0">
                <a:solidFill>
                  <a:schemeClr val="bg1"/>
                </a:solidFill>
                <a:latin typeface="Daytona Light" panose="020B0604030500040204" pitchFamily="34" charset="0"/>
              </a:rPr>
              <a:t>tm</a:t>
            </a:r>
            <a:r>
              <a:rPr lang="en-US" sz="2800" dirty="0">
                <a:solidFill>
                  <a:schemeClr val="bg1"/>
                </a:solidFill>
                <a:latin typeface="Daytona Light" panose="020B0604030500040204" pitchFamily="34" charset="0"/>
              </a:rPr>
              <a:t> harnesses quorum sensing bacteria </a:t>
            </a:r>
            <a:r>
              <a:rPr lang="en-US" sz="2800" dirty="0">
                <a:solidFill>
                  <a:schemeClr val="bg1"/>
                </a:solidFill>
                <a:effectLst/>
                <a:latin typeface="Daytona Light" panose="020B0604030500040204" pitchFamily="34" charset="0"/>
              </a:rPr>
              <a:t>to </a:t>
            </a:r>
            <a:r>
              <a:rPr lang="en-US" sz="2800" dirty="0">
                <a:solidFill>
                  <a:schemeClr val="bg1"/>
                </a:solidFill>
                <a:latin typeface="Daytona Light" panose="020B0604030500040204" pitchFamily="34" charset="0"/>
              </a:rPr>
              <a:t>form protective, </a:t>
            </a:r>
            <a:r>
              <a:rPr lang="en-US" sz="2800" dirty="0">
                <a:solidFill>
                  <a:schemeClr val="bg1"/>
                </a:solidFill>
                <a:effectLst/>
                <a:latin typeface="Daytona Light" panose="020B0604030500040204" pitchFamily="34" charset="0"/>
              </a:rPr>
              <a:t>self-assembling, physical barriers that disrupt biofilms and pathogens.</a:t>
            </a:r>
            <a:endParaRPr lang="en-US" sz="2800" dirty="0">
              <a:solidFill>
                <a:schemeClr val="bg1"/>
              </a:solidFill>
              <a:latin typeface="Daytona Light" panose="020B0604030500040204" pitchFamily="34" charset="0"/>
            </a:endParaRPr>
          </a:p>
        </p:txBody>
      </p:sp>
      <p:sp>
        <p:nvSpPr>
          <p:cNvPr id="7" name="Alternate Process 6">
            <a:extLst>
              <a:ext uri="{FF2B5EF4-FFF2-40B4-BE49-F238E27FC236}">
                <a16:creationId xmlns:a16="http://schemas.microsoft.com/office/drawing/2014/main" id="{1296524F-A732-FA1C-9097-63F5ECD01DAF}"/>
              </a:ext>
            </a:extLst>
          </p:cNvPr>
          <p:cNvSpPr/>
          <p:nvPr/>
        </p:nvSpPr>
        <p:spPr>
          <a:xfrm>
            <a:off x="884041" y="3968052"/>
            <a:ext cx="9306881" cy="1971454"/>
          </a:xfrm>
          <a:prstGeom prst="flowChartAlternateProcess">
            <a:avLst/>
          </a:prstGeom>
          <a:solidFill>
            <a:srgbClr val="0091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0000"/>
              </a:lnSpc>
              <a:spcAft>
                <a:spcPts val="1200"/>
              </a:spcAft>
            </a:pPr>
            <a:r>
              <a:rPr lang="en-US" sz="2800" dirty="0">
                <a:latin typeface="Daytona Light" panose="020B0604030500040204" pitchFamily="34" charset="0"/>
              </a:rPr>
              <a:t>These barriers collaborate with the body's microbiome to bolster protection against pathogens and stressors, aiding in disease prevention, treatment, and cure.</a:t>
            </a:r>
          </a:p>
        </p:txBody>
      </p:sp>
      <p:sp>
        <p:nvSpPr>
          <p:cNvPr id="12" name="Title 11">
            <a:extLst>
              <a:ext uri="{FF2B5EF4-FFF2-40B4-BE49-F238E27FC236}">
                <a16:creationId xmlns:a16="http://schemas.microsoft.com/office/drawing/2014/main" id="{A1822CC4-ED4A-AD13-722C-6D1B98086B62}"/>
              </a:ext>
            </a:extLst>
          </p:cNvPr>
          <p:cNvSpPr>
            <a:spLocks noGrp="1"/>
          </p:cNvSpPr>
          <p:nvPr>
            <p:ph type="title"/>
          </p:nvPr>
        </p:nvSpPr>
        <p:spPr>
          <a:xfrm>
            <a:off x="1322832" y="609600"/>
            <a:ext cx="9821955" cy="1256118"/>
          </a:xfrm>
        </p:spPr>
        <p:txBody>
          <a:bodyPr/>
          <a:lstStyle/>
          <a:p>
            <a:r>
              <a:rPr lang="en-US" sz="4000" dirty="0"/>
              <a:t>Biological Barrier Platform</a:t>
            </a:r>
            <a:r>
              <a:rPr lang="en-US" sz="4000" cap="none" baseline="30000" dirty="0"/>
              <a:t>TM</a:t>
            </a:r>
            <a:endParaRPr lang="en-US" sz="4000" dirty="0"/>
          </a:p>
        </p:txBody>
      </p:sp>
      <p:sp>
        <p:nvSpPr>
          <p:cNvPr id="2" name="Footer Placeholder 1">
            <a:extLst>
              <a:ext uri="{FF2B5EF4-FFF2-40B4-BE49-F238E27FC236}">
                <a16:creationId xmlns:a16="http://schemas.microsoft.com/office/drawing/2014/main" id="{CED7D776-467E-4565-A8DA-D85D3793450C}"/>
              </a:ext>
            </a:extLst>
          </p:cNvPr>
          <p:cNvSpPr>
            <a:spLocks noGrp="1"/>
          </p:cNvSpPr>
          <p:nvPr>
            <p:ph type="ftr" sz="quarter" idx="11"/>
          </p:nvPr>
        </p:nvSpPr>
        <p:spPr>
          <a:xfrm>
            <a:off x="1965960" y="6395887"/>
            <a:ext cx="5276088" cy="105497"/>
          </a:xfrm>
        </p:spPr>
        <p:txBody>
          <a:bodyPr/>
          <a:lstStyle/>
          <a:p>
            <a:r>
              <a:rPr lang="en-US" dirty="0"/>
              <a:t>Confidential: For Intended Recipients Only</a:t>
            </a:r>
          </a:p>
        </p:txBody>
      </p:sp>
    </p:spTree>
    <p:extLst>
      <p:ext uri="{BB962C8B-B14F-4D97-AF65-F5344CB8AC3E}">
        <p14:creationId xmlns:p14="http://schemas.microsoft.com/office/powerpoint/2010/main" val="3518425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White DNA structure">
            <a:extLst>
              <a:ext uri="{FF2B5EF4-FFF2-40B4-BE49-F238E27FC236}">
                <a16:creationId xmlns:a16="http://schemas.microsoft.com/office/drawing/2014/main" id="{7F21F877-E428-8BB2-045F-D9FA57744C27}"/>
              </a:ext>
            </a:extLst>
          </p:cNvPr>
          <p:cNvPicPr>
            <a:picLocks noGrp="1" noChangeAspect="1"/>
          </p:cNvPicPr>
          <p:nvPr>
            <p:ph type="pic" sz="quarter" idx="1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03924A06-2533-68FE-6815-A6208AD97D3D}"/>
              </a:ext>
            </a:extLst>
          </p:cNvPr>
          <p:cNvSpPr>
            <a:spLocks noGrp="1"/>
          </p:cNvSpPr>
          <p:nvPr>
            <p:ph type="title"/>
          </p:nvPr>
        </p:nvSpPr>
        <p:spPr>
          <a:xfrm>
            <a:off x="2040636" y="3216729"/>
            <a:ext cx="8110728" cy="457200"/>
          </a:xfrm>
        </p:spPr>
        <p:txBody>
          <a:bodyPr/>
          <a:lstStyle/>
          <a:p>
            <a:r>
              <a:rPr lang="en-US" sz="4000" dirty="0"/>
              <a:t>Primary goal: </a:t>
            </a:r>
            <a:br>
              <a:rPr lang="en-US" sz="4000" dirty="0"/>
            </a:br>
            <a:r>
              <a:rPr lang="en-US" sz="2800" dirty="0"/>
              <a:t>MOVE QI BARRIER TECHNOLOGY TO THE CLINIC</a:t>
            </a:r>
          </a:p>
        </p:txBody>
      </p:sp>
      <p:sp>
        <p:nvSpPr>
          <p:cNvPr id="4" name="Text Placeholder 3">
            <a:extLst>
              <a:ext uri="{FF2B5EF4-FFF2-40B4-BE49-F238E27FC236}">
                <a16:creationId xmlns:a16="http://schemas.microsoft.com/office/drawing/2014/main" id="{78D3FE44-803A-0FCA-D29B-EB40225C360F}"/>
              </a:ext>
            </a:extLst>
          </p:cNvPr>
          <p:cNvSpPr>
            <a:spLocks noGrp="1"/>
          </p:cNvSpPr>
          <p:nvPr>
            <p:ph type="body" idx="1"/>
          </p:nvPr>
        </p:nvSpPr>
        <p:spPr>
          <a:xfrm>
            <a:off x="8481312" y="4496106"/>
            <a:ext cx="2021305" cy="759176"/>
          </a:xfrm>
        </p:spPr>
        <p:txBody>
          <a:bodyPr/>
          <a:lstStyle/>
          <a:p>
            <a:r>
              <a:rPr lang="en-US" dirty="0"/>
              <a:t>PRE-CLINICAL TO CLINICAL vision</a:t>
            </a:r>
          </a:p>
          <a:p>
            <a:endParaRPr lang="en-US" dirty="0"/>
          </a:p>
        </p:txBody>
      </p:sp>
    </p:spTree>
    <p:extLst>
      <p:ext uri="{BB962C8B-B14F-4D97-AF65-F5344CB8AC3E}">
        <p14:creationId xmlns:p14="http://schemas.microsoft.com/office/powerpoint/2010/main" val="292441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Placeholder 38" descr="White DNA structure">
            <a:extLst>
              <a:ext uri="{FF2B5EF4-FFF2-40B4-BE49-F238E27FC236}">
                <a16:creationId xmlns:a16="http://schemas.microsoft.com/office/drawing/2014/main" id="{F90B3248-E185-8C9D-93CE-A79DE50A6F3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0" y="-27432"/>
            <a:ext cx="6656832" cy="6858000"/>
          </a:xfrm>
        </p:spPr>
      </p:pic>
      <p:sp>
        <p:nvSpPr>
          <p:cNvPr id="48" name="Rectangle 47">
            <a:extLst>
              <a:ext uri="{FF2B5EF4-FFF2-40B4-BE49-F238E27FC236}">
                <a16:creationId xmlns:a16="http://schemas.microsoft.com/office/drawing/2014/main" id="{217F23FC-AC97-DC78-C63F-66C5BF23A07A}"/>
              </a:ext>
              <a:ext uri="{C183D7F6-B498-43B3-948B-1728B52AA6E4}">
                <adec:decorative xmlns:adec="http://schemas.microsoft.com/office/drawing/2017/decorative" val="1"/>
              </a:ext>
            </a:extLst>
          </p:cNvPr>
          <p:cNvSpPr/>
          <p:nvPr/>
        </p:nvSpPr>
        <p:spPr>
          <a:xfrm>
            <a:off x="1898356" y="27432"/>
            <a:ext cx="10071448" cy="6858000"/>
          </a:xfrm>
          <a:prstGeom prst="rect">
            <a:avLst/>
          </a:prstGeom>
          <a:gradFill>
            <a:gsLst>
              <a:gs pos="0">
                <a:schemeClr val="bg1">
                  <a:alpha val="0"/>
                </a:schemeClr>
              </a:gs>
              <a:gs pos="42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US</a:t>
            </a:r>
          </a:p>
        </p:txBody>
      </p:sp>
      <p:sp>
        <p:nvSpPr>
          <p:cNvPr id="3" name="Title 2">
            <a:extLst>
              <a:ext uri="{FF2B5EF4-FFF2-40B4-BE49-F238E27FC236}">
                <a16:creationId xmlns:a16="http://schemas.microsoft.com/office/drawing/2014/main" id="{B3E315A2-4CED-23BB-CA3C-C8962E2419FD}"/>
              </a:ext>
            </a:extLst>
          </p:cNvPr>
          <p:cNvSpPr>
            <a:spLocks noGrp="1"/>
          </p:cNvSpPr>
          <p:nvPr>
            <p:ph type="title"/>
          </p:nvPr>
        </p:nvSpPr>
        <p:spPr>
          <a:xfrm>
            <a:off x="1088133" y="256032"/>
            <a:ext cx="10881671" cy="530352"/>
          </a:xfrm>
        </p:spPr>
        <p:txBody>
          <a:bodyPr/>
          <a:lstStyle/>
          <a:p>
            <a:r>
              <a:rPr lang="en-US" sz="3600" dirty="0"/>
              <a:t>First indication: </a:t>
            </a:r>
            <a:br>
              <a:rPr lang="en-US" sz="3600" dirty="0"/>
            </a:br>
            <a:r>
              <a:rPr lang="en-US" sz="3600" dirty="0"/>
              <a:t>Bacterial vaginosis (BV)</a:t>
            </a:r>
          </a:p>
        </p:txBody>
      </p:sp>
      <p:sp>
        <p:nvSpPr>
          <p:cNvPr id="9" name="Footer Placeholder 8">
            <a:extLst>
              <a:ext uri="{FF2B5EF4-FFF2-40B4-BE49-F238E27FC236}">
                <a16:creationId xmlns:a16="http://schemas.microsoft.com/office/drawing/2014/main" id="{90FCB302-A0EE-7CF7-A4B2-ED343BFF9BC0}"/>
              </a:ext>
            </a:extLst>
          </p:cNvPr>
          <p:cNvSpPr>
            <a:spLocks noGrp="1"/>
          </p:cNvSpPr>
          <p:nvPr>
            <p:ph type="ftr" sz="quarter" idx="12"/>
          </p:nvPr>
        </p:nvSpPr>
        <p:spPr>
          <a:xfrm rot="16200000">
            <a:off x="-457320" y="1267848"/>
            <a:ext cx="2182369" cy="158737"/>
          </a:xfrm>
        </p:spPr>
        <p:txBody>
          <a:bodyPr/>
          <a:lstStyle/>
          <a:p>
            <a:r>
              <a:rPr lang="en-US" dirty="0"/>
              <a:t>QUORUM INNONVATIONS</a:t>
            </a:r>
          </a:p>
        </p:txBody>
      </p:sp>
      <p:sp>
        <p:nvSpPr>
          <p:cNvPr id="8" name="Slide Number Placeholder 7">
            <a:extLst>
              <a:ext uri="{FF2B5EF4-FFF2-40B4-BE49-F238E27FC236}">
                <a16:creationId xmlns:a16="http://schemas.microsoft.com/office/drawing/2014/main" id="{2205EC8C-AC41-F14C-3C63-5BF0F54D1D23}"/>
              </a:ext>
            </a:extLst>
          </p:cNvPr>
          <p:cNvSpPr>
            <a:spLocks noGrp="1"/>
          </p:cNvSpPr>
          <p:nvPr>
            <p:ph type="sldNum" sz="quarter" idx="11"/>
          </p:nvPr>
        </p:nvSpPr>
        <p:spPr/>
        <p:txBody>
          <a:bodyPr/>
          <a:lstStyle/>
          <a:p>
            <a:fld id="{75DF2D63-3FF5-D547-96B9-BE9CCD1ABA58}" type="slidenum">
              <a:rPr lang="en-US" smtClean="0"/>
              <a:pPr/>
              <a:t>6</a:t>
            </a:fld>
            <a:endParaRPr lang="en-US" dirty="0"/>
          </a:p>
        </p:txBody>
      </p:sp>
      <p:sp>
        <p:nvSpPr>
          <p:cNvPr id="4" name="Text Placeholder 3">
            <a:extLst>
              <a:ext uri="{FF2B5EF4-FFF2-40B4-BE49-F238E27FC236}">
                <a16:creationId xmlns:a16="http://schemas.microsoft.com/office/drawing/2014/main" id="{DB4489FD-4F12-40A7-1EA9-79A941933E98}"/>
              </a:ext>
            </a:extLst>
          </p:cNvPr>
          <p:cNvSpPr>
            <a:spLocks noGrp="1"/>
          </p:cNvSpPr>
          <p:nvPr>
            <p:ph type="body" idx="1"/>
          </p:nvPr>
        </p:nvSpPr>
        <p:spPr>
          <a:xfrm>
            <a:off x="1088133" y="1910038"/>
            <a:ext cx="5102351" cy="4792420"/>
          </a:xfrm>
        </p:spPr>
        <p:txBody>
          <a:bodyPr/>
          <a:lstStyle/>
          <a:p>
            <a:pPr>
              <a:lnSpc>
                <a:spcPct val="100000"/>
              </a:lnSpc>
            </a:pPr>
            <a:r>
              <a:rPr lang="en-US" sz="1800" b="1" dirty="0"/>
              <a:t>US MARKET:</a:t>
            </a:r>
          </a:p>
          <a:p>
            <a:endParaRPr lang="en-US" sz="1800" dirty="0"/>
          </a:p>
          <a:p>
            <a:r>
              <a:rPr lang="en-US" sz="1800" dirty="0"/>
              <a:t>45 Million WOMEN/YEAR HAVE BV</a:t>
            </a:r>
          </a:p>
          <a:p>
            <a:endParaRPr lang="en-US" sz="1800" dirty="0"/>
          </a:p>
          <a:p>
            <a:r>
              <a:rPr lang="en-US" sz="1800" dirty="0"/>
              <a:t>17 million NEW DIAGNOSES/YEAR</a:t>
            </a:r>
          </a:p>
          <a:p>
            <a:endParaRPr lang="en-US" sz="1800" dirty="0"/>
          </a:p>
          <a:p>
            <a:r>
              <a:rPr lang="en-US" sz="1800" dirty="0"/>
              <a:t>58% RECURRENCE RATE IN 1 YEAR WITH ANTIBIOTIC STANDARD OF CARE</a:t>
            </a:r>
          </a:p>
          <a:p>
            <a:endParaRPr lang="en-US" dirty="0"/>
          </a:p>
          <a:p>
            <a:endParaRPr lang="en-US" dirty="0"/>
          </a:p>
        </p:txBody>
      </p:sp>
      <p:sp>
        <p:nvSpPr>
          <p:cNvPr id="6" name="Text Placeholder 5">
            <a:extLst>
              <a:ext uri="{FF2B5EF4-FFF2-40B4-BE49-F238E27FC236}">
                <a16:creationId xmlns:a16="http://schemas.microsoft.com/office/drawing/2014/main" id="{16743F76-FD81-DAAA-A5BA-6E77D3B83F8A}"/>
              </a:ext>
            </a:extLst>
          </p:cNvPr>
          <p:cNvSpPr>
            <a:spLocks noGrp="1"/>
          </p:cNvSpPr>
          <p:nvPr>
            <p:ph type="body" sz="quarter" idx="3"/>
          </p:nvPr>
        </p:nvSpPr>
        <p:spPr>
          <a:xfrm>
            <a:off x="6547101" y="1395662"/>
            <a:ext cx="5356427" cy="5306795"/>
          </a:xfrm>
        </p:spPr>
        <p:txBody>
          <a:bodyPr/>
          <a:lstStyle/>
          <a:p>
            <a:r>
              <a:rPr lang="en-US" sz="1800" b="1" dirty="0"/>
              <a:t>Qi novel </a:t>
            </a:r>
            <a:r>
              <a:rPr lang="en-US" sz="1800" b="1" dirty="0" err="1"/>
              <a:t>bv</a:t>
            </a:r>
            <a:r>
              <a:rPr lang="en-US" sz="1800" b="1" dirty="0"/>
              <a:t> therapeutic:</a:t>
            </a:r>
          </a:p>
          <a:p>
            <a:endParaRPr lang="en-US" sz="1800" dirty="0"/>
          </a:p>
          <a:p>
            <a:r>
              <a:rPr lang="en-US" sz="1800" dirty="0"/>
              <a:t>Marketing studies indicate prescribers and patients are looking for a new, non-antibiotic treatment</a:t>
            </a:r>
          </a:p>
          <a:p>
            <a:endParaRPr lang="en-US" sz="1800" dirty="0"/>
          </a:p>
          <a:p>
            <a:r>
              <a:rPr lang="en-US" sz="1800" dirty="0"/>
              <a:t>Minimal side effects vs antibiotics (yeast infections)</a:t>
            </a:r>
          </a:p>
          <a:p>
            <a:endParaRPr lang="en-US" sz="1800" dirty="0"/>
          </a:p>
          <a:p>
            <a:r>
              <a:rPr lang="en-US" sz="1800" dirty="0"/>
              <a:t>Works better against recurrence (no antibiotic resistance)</a:t>
            </a:r>
          </a:p>
        </p:txBody>
      </p:sp>
      <p:cxnSp>
        <p:nvCxnSpPr>
          <p:cNvPr id="27" name="Straight Connector 26">
            <a:extLst>
              <a:ext uri="{FF2B5EF4-FFF2-40B4-BE49-F238E27FC236}">
                <a16:creationId xmlns:a16="http://schemas.microsoft.com/office/drawing/2014/main" id="{E4A534A3-16E3-79AB-9E75-F40D0FDB4C98}"/>
              </a:ext>
              <a:ext uri="{C183D7F6-B498-43B3-948B-1728B52AA6E4}">
                <adec:decorative xmlns:adec="http://schemas.microsoft.com/office/drawing/2017/decorative" val="1"/>
              </a:ext>
            </a:extLst>
          </p:cNvPr>
          <p:cNvCxnSpPr>
            <a:cxnSpLocks/>
          </p:cNvCxnSpPr>
          <p:nvPr/>
        </p:nvCxnSpPr>
        <p:spPr>
          <a:xfrm>
            <a:off x="649224" y="2667000"/>
            <a:ext cx="0" cy="31242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958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Test tubes with one test tube in orange with drops">
            <a:extLst>
              <a:ext uri="{FF2B5EF4-FFF2-40B4-BE49-F238E27FC236}">
                <a16:creationId xmlns:a16="http://schemas.microsoft.com/office/drawing/2014/main" id="{B085A606-2989-65E2-7F4F-7E3355B7763A}"/>
              </a:ext>
            </a:extLst>
          </p:cNvPr>
          <p:cNvPicPr>
            <a:picLocks noGrp="1" noChangeAspect="1"/>
          </p:cNvPicPr>
          <p:nvPr>
            <p:ph type="pic" sz="quarter" idx="1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5184647" y="654048"/>
            <a:ext cx="6821424" cy="3346704"/>
          </a:xfrm>
        </p:spPr>
      </p:pic>
      <p:sp>
        <p:nvSpPr>
          <p:cNvPr id="2" name="Title 1">
            <a:extLst>
              <a:ext uri="{FF2B5EF4-FFF2-40B4-BE49-F238E27FC236}">
                <a16:creationId xmlns:a16="http://schemas.microsoft.com/office/drawing/2014/main" id="{CD3927EA-A6AD-97BC-1ADB-6D8D1A4FCEBA}"/>
              </a:ext>
            </a:extLst>
          </p:cNvPr>
          <p:cNvSpPr>
            <a:spLocks noGrp="1"/>
          </p:cNvSpPr>
          <p:nvPr>
            <p:ph type="title"/>
          </p:nvPr>
        </p:nvSpPr>
        <p:spPr>
          <a:xfrm>
            <a:off x="6345501" y="2804195"/>
            <a:ext cx="5474642" cy="620486"/>
          </a:xfrm>
        </p:spPr>
        <p:txBody>
          <a:bodyPr/>
          <a:lstStyle/>
          <a:p>
            <a:r>
              <a:rPr lang="en-US" dirty="0">
                <a:latin typeface="+mj-lt"/>
              </a:rPr>
              <a:t>Qi601: a novel postbiotic micromaterial for medical device use</a:t>
            </a:r>
          </a:p>
        </p:txBody>
      </p:sp>
      <p:sp>
        <p:nvSpPr>
          <p:cNvPr id="10" name="Subtitle 9">
            <a:extLst>
              <a:ext uri="{FF2B5EF4-FFF2-40B4-BE49-F238E27FC236}">
                <a16:creationId xmlns:a16="http://schemas.microsoft.com/office/drawing/2014/main" id="{67D9C04C-425B-8D00-23BB-5E9C397029D3}"/>
              </a:ext>
            </a:extLst>
          </p:cNvPr>
          <p:cNvSpPr>
            <a:spLocks noGrp="1"/>
          </p:cNvSpPr>
          <p:nvPr>
            <p:ph type="subTitle" idx="1"/>
          </p:nvPr>
        </p:nvSpPr>
        <p:spPr>
          <a:xfrm>
            <a:off x="1773141" y="5842088"/>
            <a:ext cx="9334831" cy="177713"/>
          </a:xfrm>
        </p:spPr>
        <p:txBody>
          <a:bodyPr/>
          <a:lstStyle/>
          <a:p>
            <a:r>
              <a:rPr lang="en-US" sz="1400" dirty="0"/>
              <a:t>Qi601: freeze-dried powder (Bottom left); gram stain showing typical lactobacillus (top center); atomic force microscopy of freeze-dried powder showing inactivated (dead) lactobacillus (Bottom Right). </a:t>
            </a:r>
          </a:p>
          <a:p>
            <a:endParaRPr lang="en-US" dirty="0"/>
          </a:p>
        </p:txBody>
      </p:sp>
      <p:sp>
        <p:nvSpPr>
          <p:cNvPr id="4" name="Footer Placeholder 3">
            <a:extLst>
              <a:ext uri="{FF2B5EF4-FFF2-40B4-BE49-F238E27FC236}">
                <a16:creationId xmlns:a16="http://schemas.microsoft.com/office/drawing/2014/main" id="{6D8B5CE3-4B9A-F4CE-7CFA-737572BD3527}"/>
              </a:ext>
            </a:extLst>
          </p:cNvPr>
          <p:cNvSpPr>
            <a:spLocks noGrp="1"/>
          </p:cNvSpPr>
          <p:nvPr>
            <p:ph type="ftr" sz="quarter" idx="12"/>
          </p:nvPr>
        </p:nvSpPr>
        <p:spPr>
          <a:xfrm rot="16200000">
            <a:off x="-386724" y="1186149"/>
            <a:ext cx="2193472" cy="311032"/>
          </a:xfrm>
        </p:spPr>
        <p:txBody>
          <a:bodyPr/>
          <a:lstStyle/>
          <a:p>
            <a:r>
              <a:rPr lang="en-US" dirty="0"/>
              <a:t>Quorum innovations</a:t>
            </a:r>
          </a:p>
        </p:txBody>
      </p:sp>
      <p:sp>
        <p:nvSpPr>
          <p:cNvPr id="3" name="Slide Number Placeholder 2">
            <a:extLst>
              <a:ext uri="{FF2B5EF4-FFF2-40B4-BE49-F238E27FC236}">
                <a16:creationId xmlns:a16="http://schemas.microsoft.com/office/drawing/2014/main" id="{3153FD9C-E800-BC25-A5D0-315AB602F483}"/>
              </a:ext>
            </a:extLst>
          </p:cNvPr>
          <p:cNvSpPr>
            <a:spLocks noGrp="1"/>
          </p:cNvSpPr>
          <p:nvPr>
            <p:ph type="sldNum" sz="quarter" idx="11"/>
          </p:nvPr>
        </p:nvSpPr>
        <p:spPr/>
        <p:txBody>
          <a:bodyPr/>
          <a:lstStyle/>
          <a:p>
            <a:fld id="{75DF2D63-3FF5-D547-96B9-BE9CCD1ABA58}" type="slidenum">
              <a:rPr lang="en-US" smtClean="0"/>
              <a:pPr/>
              <a:t>7</a:t>
            </a:fld>
            <a:endParaRPr lang="en-US" dirty="0"/>
          </a:p>
        </p:txBody>
      </p:sp>
      <p:grpSp>
        <p:nvGrpSpPr>
          <p:cNvPr id="5" name="Group 4">
            <a:extLst>
              <a:ext uri="{FF2B5EF4-FFF2-40B4-BE49-F238E27FC236}">
                <a16:creationId xmlns:a16="http://schemas.microsoft.com/office/drawing/2014/main" id="{49E052E9-CC9F-697B-BC91-6710069CFDA3}"/>
              </a:ext>
            </a:extLst>
          </p:cNvPr>
          <p:cNvGrpSpPr/>
          <p:nvPr/>
        </p:nvGrpSpPr>
        <p:grpSpPr>
          <a:xfrm>
            <a:off x="1607508" y="3424681"/>
            <a:ext cx="2446237" cy="1817915"/>
            <a:chOff x="2024011" y="1466676"/>
            <a:chExt cx="4026433" cy="3166876"/>
          </a:xfrm>
        </p:grpSpPr>
        <p:sp>
          <p:nvSpPr>
            <p:cNvPr id="6" name="Oval 5">
              <a:extLst>
                <a:ext uri="{FF2B5EF4-FFF2-40B4-BE49-F238E27FC236}">
                  <a16:creationId xmlns:a16="http://schemas.microsoft.com/office/drawing/2014/main" id="{53B3906A-221A-6BD4-FCCA-FF6F305CD64E}"/>
                </a:ext>
              </a:extLst>
            </p:cNvPr>
            <p:cNvSpPr/>
            <p:nvPr/>
          </p:nvSpPr>
          <p:spPr>
            <a:xfrm>
              <a:off x="2024011" y="2702710"/>
              <a:ext cx="1882736" cy="1894003"/>
            </a:xfrm>
            <a:prstGeom prst="ellipse">
              <a:avLst/>
            </a:prstGeom>
            <a:blipFill>
              <a:blip r:embed="rId3" cstate="print">
                <a:extLst>
                  <a:ext uri="{28A0092B-C50C-407E-A947-70E740481C1C}">
                    <a14:useLocalDpi xmlns:a14="http://schemas.microsoft.com/office/drawing/2010/main"/>
                  </a:ext>
                </a:extLst>
              </a:blip>
              <a:srcRec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7" name="Oval 6">
              <a:extLst>
                <a:ext uri="{FF2B5EF4-FFF2-40B4-BE49-F238E27FC236}">
                  <a16:creationId xmlns:a16="http://schemas.microsoft.com/office/drawing/2014/main" id="{A8CD5A57-E78D-3D8C-2651-F58D90E37D7F}"/>
                </a:ext>
              </a:extLst>
            </p:cNvPr>
            <p:cNvSpPr/>
            <p:nvPr/>
          </p:nvSpPr>
          <p:spPr>
            <a:xfrm rot="8995483">
              <a:off x="2984925" y="1466676"/>
              <a:ext cx="1975230" cy="2022595"/>
            </a:xfrm>
            <a:prstGeom prst="ellipse">
              <a:avLst/>
            </a:prstGeom>
            <a:blipFill rotWithShape="1">
              <a:blip r:embed="rId4" cstate="print">
                <a:extLst>
                  <a:ext uri="{28A0092B-C50C-407E-A947-70E740481C1C}">
                    <a14:useLocalDpi xmlns:a14="http://schemas.microsoft.com/office/drawing/2010/main"/>
                  </a:ext>
                </a:extLst>
              </a:blip>
              <a:srcRect/>
              <a:stretch>
                <a:fillRect/>
              </a:stretch>
            </a:blipFill>
            <a:ln w="12700">
              <a:solidFill>
                <a:schemeClr val="tx1"/>
              </a:solidFill>
            </a:ln>
            <a:effectLst>
              <a:glow rad="228600">
                <a:schemeClr val="accent1">
                  <a:satMod val="175000"/>
                  <a:alpha val="40000"/>
                </a:schemeClr>
              </a:glow>
            </a:effectLst>
          </p:spPr>
          <p:style>
            <a:lnRef idx="0">
              <a:schemeClr val="lt1">
                <a:hueOff val="0"/>
                <a:satOff val="0"/>
                <a:lumOff val="0"/>
                <a:alphaOff val="0"/>
              </a:schemeClr>
            </a:lnRef>
            <a:fillRef idx="3">
              <a:scrgbClr r="0" g="0" b="0"/>
            </a:fillRef>
            <a:effectRef idx="2">
              <a:schemeClr val="accent1">
                <a:tint val="50000"/>
                <a:alpha val="90000"/>
                <a:hueOff val="0"/>
                <a:satOff val="0"/>
                <a:lumOff val="0"/>
                <a:alphaOff val="0"/>
              </a:schemeClr>
            </a:effectRef>
            <a:fontRef idx="minor">
              <a:schemeClr val="lt1">
                <a:hueOff val="0"/>
                <a:satOff val="0"/>
                <a:lumOff val="0"/>
                <a:alphaOff val="0"/>
              </a:schemeClr>
            </a:fontRef>
          </p:style>
          <p:txBody>
            <a:bodyPr/>
            <a:lstStyle/>
            <a:p>
              <a:endParaRPr lang="en-US" dirty="0"/>
            </a:p>
          </p:txBody>
        </p:sp>
        <p:pic>
          <p:nvPicPr>
            <p:cNvPr id="8" name="Picture 7">
              <a:extLst>
                <a:ext uri="{FF2B5EF4-FFF2-40B4-BE49-F238E27FC236}">
                  <a16:creationId xmlns:a16="http://schemas.microsoft.com/office/drawing/2014/main" id="{87F7F506-0788-8C27-A3B3-8399C3CA63C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088991" y="2717930"/>
              <a:ext cx="1961453" cy="1915622"/>
            </a:xfrm>
            <a:prstGeom prst="ellipse">
              <a:avLst/>
            </a:prstGeom>
            <a:ln w="12700">
              <a:solidFill>
                <a:schemeClr val="tx1"/>
              </a:solidFill>
            </a:ln>
          </p:spPr>
        </p:pic>
      </p:grpSp>
      <p:sp>
        <p:nvSpPr>
          <p:cNvPr id="9" name="Subtitle 9">
            <a:extLst>
              <a:ext uri="{FF2B5EF4-FFF2-40B4-BE49-F238E27FC236}">
                <a16:creationId xmlns:a16="http://schemas.microsoft.com/office/drawing/2014/main" id="{55380F1B-B285-BC5B-52AB-21557D72CDCB}"/>
              </a:ext>
            </a:extLst>
          </p:cNvPr>
          <p:cNvSpPr txBox="1">
            <a:spLocks/>
          </p:cNvSpPr>
          <p:nvPr/>
        </p:nvSpPr>
        <p:spPr>
          <a:xfrm>
            <a:off x="1049329" y="654048"/>
            <a:ext cx="3951516" cy="29120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cap="all" spc="200" baseline="0">
                <a:solidFill>
                  <a:schemeClr val="tx1"/>
                </a:soli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baseline="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baseline="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baseline="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baseline="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t>Qi601: protects the human body against colonization by biofilm pathogens </a:t>
            </a:r>
          </a:p>
          <a:p>
            <a:pPr marL="342900" indent="-342900">
              <a:buFont typeface="Arial" panose="020B0604020202020204" pitchFamily="34" charset="0"/>
              <a:buChar char="•"/>
            </a:pPr>
            <a:r>
              <a:rPr lang="en-US" sz="1400" dirty="0"/>
              <a:t>Forms a protective shield on body surfaces</a:t>
            </a:r>
          </a:p>
          <a:p>
            <a:pPr marL="342900" indent="-342900">
              <a:buFont typeface="Arial" panose="020B0604020202020204" pitchFamily="34" charset="0"/>
              <a:buChar char="•"/>
            </a:pPr>
            <a:r>
              <a:rPr lang="en-US" sz="1400" dirty="0"/>
              <a:t>Novel mechanism of action</a:t>
            </a:r>
          </a:p>
          <a:p>
            <a:pPr marL="342900" indent="-342900">
              <a:buFont typeface="Arial" panose="020B0604020202020204" pitchFamily="34" charset="0"/>
              <a:buChar char="•"/>
            </a:pPr>
            <a:r>
              <a:rPr lang="en-US" sz="1400" dirty="0"/>
              <a:t>Not an antibiotic</a:t>
            </a:r>
          </a:p>
          <a:p>
            <a:pPr marL="342900" indent="-342900">
              <a:buFont typeface="Arial" panose="020B0604020202020204" pitchFamily="34" charset="0"/>
              <a:buChar char="•"/>
            </a:pPr>
            <a:r>
              <a:rPr lang="en-US" sz="1400" dirty="0"/>
              <a:t>Platform technology</a:t>
            </a:r>
          </a:p>
          <a:p>
            <a:endParaRPr lang="en-US" dirty="0"/>
          </a:p>
        </p:txBody>
      </p:sp>
    </p:spTree>
    <p:extLst>
      <p:ext uri="{BB962C8B-B14F-4D97-AF65-F5344CB8AC3E}">
        <p14:creationId xmlns:p14="http://schemas.microsoft.com/office/powerpoint/2010/main" val="2590855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9856F-92A5-9936-EAA5-B01FC81B4FF8}"/>
              </a:ext>
            </a:extLst>
          </p:cNvPr>
          <p:cNvSpPr>
            <a:spLocks noGrp="1"/>
          </p:cNvSpPr>
          <p:nvPr>
            <p:ph type="title"/>
          </p:nvPr>
        </p:nvSpPr>
        <p:spPr>
          <a:xfrm>
            <a:off x="1088897" y="132969"/>
            <a:ext cx="5528033" cy="298119"/>
          </a:xfrm>
        </p:spPr>
        <p:txBody>
          <a:bodyPr/>
          <a:lstStyle/>
          <a:p>
            <a:r>
              <a:rPr lang="en-US" sz="1800" dirty="0"/>
              <a:t>THE PROBLEM: CURRENT TREATMENTS are ineffective</a:t>
            </a:r>
            <a:br>
              <a:rPr lang="en-US" sz="2000" dirty="0"/>
            </a:br>
            <a:br>
              <a:rPr lang="en-US" sz="3200" dirty="0"/>
            </a:br>
            <a:endParaRPr lang="en-US" sz="3200" dirty="0"/>
          </a:p>
        </p:txBody>
      </p:sp>
      <p:sp>
        <p:nvSpPr>
          <p:cNvPr id="5" name="Footer Placeholder 4">
            <a:extLst>
              <a:ext uri="{FF2B5EF4-FFF2-40B4-BE49-F238E27FC236}">
                <a16:creationId xmlns:a16="http://schemas.microsoft.com/office/drawing/2014/main" id="{F55E31DF-7A65-925F-3A83-F62DFCE2A228}"/>
              </a:ext>
            </a:extLst>
          </p:cNvPr>
          <p:cNvSpPr>
            <a:spLocks noGrp="1"/>
          </p:cNvSpPr>
          <p:nvPr>
            <p:ph type="ftr" sz="quarter" idx="12"/>
          </p:nvPr>
        </p:nvSpPr>
        <p:spPr>
          <a:xfrm rot="16200000">
            <a:off x="-421397" y="1139179"/>
            <a:ext cx="2275115" cy="323329"/>
          </a:xfrm>
        </p:spPr>
        <p:txBody>
          <a:bodyPr/>
          <a:lstStyle/>
          <a:p>
            <a:r>
              <a:rPr lang="en-US" dirty="0"/>
              <a:t>QUORUM INNOVATIONS</a:t>
            </a:r>
          </a:p>
        </p:txBody>
      </p:sp>
      <p:sp>
        <p:nvSpPr>
          <p:cNvPr id="4" name="Slide Number Placeholder 3">
            <a:extLst>
              <a:ext uri="{FF2B5EF4-FFF2-40B4-BE49-F238E27FC236}">
                <a16:creationId xmlns:a16="http://schemas.microsoft.com/office/drawing/2014/main" id="{AB34DDCD-707A-A5D7-B2C6-B463856CE28B}"/>
              </a:ext>
            </a:extLst>
          </p:cNvPr>
          <p:cNvSpPr>
            <a:spLocks noGrp="1"/>
          </p:cNvSpPr>
          <p:nvPr>
            <p:ph type="sldNum" sz="quarter" idx="11"/>
          </p:nvPr>
        </p:nvSpPr>
        <p:spPr/>
        <p:txBody>
          <a:bodyPr/>
          <a:lstStyle/>
          <a:p>
            <a:fld id="{75DF2D63-3FF5-D547-96B9-BE9CCD1ABA58}" type="slidenum">
              <a:rPr lang="en-US" smtClean="0"/>
              <a:pPr/>
              <a:t>8</a:t>
            </a:fld>
            <a:endParaRPr lang="en-US" dirty="0"/>
          </a:p>
        </p:txBody>
      </p:sp>
      <p:pic>
        <p:nvPicPr>
          <p:cNvPr id="9" name="Content Placeholder 8">
            <a:extLst>
              <a:ext uri="{FF2B5EF4-FFF2-40B4-BE49-F238E27FC236}">
                <a16:creationId xmlns:a16="http://schemas.microsoft.com/office/drawing/2014/main" id="{9B58D771-5969-3F95-6966-5877AD25EE12}"/>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l="49723" t="8936" r="996" b="20345"/>
          <a:stretch/>
        </p:blipFill>
        <p:spPr>
          <a:xfrm>
            <a:off x="1015157" y="2645485"/>
            <a:ext cx="5528034" cy="4079546"/>
          </a:xfrm>
          <a:prstGeom prst="rect">
            <a:avLst/>
          </a:prstGeom>
        </p:spPr>
      </p:pic>
      <p:sp>
        <p:nvSpPr>
          <p:cNvPr id="10" name="TextBox 9">
            <a:extLst>
              <a:ext uri="{FF2B5EF4-FFF2-40B4-BE49-F238E27FC236}">
                <a16:creationId xmlns:a16="http://schemas.microsoft.com/office/drawing/2014/main" id="{16AAD1D2-5E2C-B10D-76DE-2290C6DEE7FD}"/>
              </a:ext>
            </a:extLst>
          </p:cNvPr>
          <p:cNvSpPr txBox="1"/>
          <p:nvPr/>
        </p:nvSpPr>
        <p:spPr>
          <a:xfrm>
            <a:off x="6543191" y="2645485"/>
            <a:ext cx="5648809" cy="4247317"/>
          </a:xfrm>
          <a:prstGeom prst="rect">
            <a:avLst/>
          </a:prstGeom>
          <a:noFill/>
        </p:spPr>
        <p:txBody>
          <a:bodyPr wrap="square" rtlCol="0">
            <a:spAutoFit/>
          </a:bodyPr>
          <a:lstStyle/>
          <a:p>
            <a:r>
              <a:rPr lang="en-US" dirty="0">
                <a:latin typeface="+mj-lt"/>
                <a:cs typeface="Arial" panose="020B0604020202020204" pitchFamily="34" charset="0"/>
              </a:rPr>
              <a:t>Qi601-mediated tissue barrier protection targets biofilm: </a:t>
            </a:r>
          </a:p>
          <a:p>
            <a:endParaRPr lang="en-US" dirty="0">
              <a:latin typeface="+mj-lt"/>
              <a:cs typeface="Arial" panose="020B0604020202020204" pitchFamily="34" charset="0"/>
            </a:endParaRPr>
          </a:p>
          <a:p>
            <a:pPr marL="285750" indent="-285750">
              <a:buFont typeface="Arial" panose="020B0604020202020204" pitchFamily="34" charset="0"/>
              <a:buChar char="•"/>
            </a:pPr>
            <a:r>
              <a:rPr lang="en-US" dirty="0">
                <a:latin typeface="+mj-lt"/>
                <a:cs typeface="Arial" panose="020B0604020202020204" pitchFamily="34" charset="0"/>
              </a:rPr>
              <a:t>Qi601 adheres to vaginal wall, protecting it against BV pathogens </a:t>
            </a:r>
          </a:p>
          <a:p>
            <a:endParaRPr lang="en-US" dirty="0">
              <a:latin typeface="+mj-lt"/>
              <a:cs typeface="Arial" panose="020B0604020202020204" pitchFamily="34" charset="0"/>
            </a:endParaRPr>
          </a:p>
          <a:p>
            <a:pPr marL="342900" indent="-342900">
              <a:buFont typeface="Arial" panose="020B0604020202020204" pitchFamily="34" charset="0"/>
              <a:buChar char="•"/>
            </a:pPr>
            <a:r>
              <a:rPr lang="en-US" dirty="0">
                <a:latin typeface="+mj-lt"/>
                <a:cs typeface="Arial" panose="020B0604020202020204" pitchFamily="34" charset="0"/>
              </a:rPr>
              <a:t>Qi601 disrupts BV </a:t>
            </a:r>
            <a:r>
              <a:rPr lang="en-US" i="1" dirty="0">
                <a:latin typeface="+mj-lt"/>
                <a:cs typeface="Arial" panose="020B0604020202020204" pitchFamily="34" charset="0"/>
              </a:rPr>
              <a:t>Gardnerella </a:t>
            </a:r>
            <a:r>
              <a:rPr lang="en-US" dirty="0">
                <a:latin typeface="+mj-lt"/>
                <a:cs typeface="Arial" panose="020B0604020202020204" pitchFamily="34" charset="0"/>
              </a:rPr>
              <a:t>biofilm on the vaginal surface</a:t>
            </a:r>
          </a:p>
          <a:p>
            <a:pPr marL="342900" indent="-342900">
              <a:buFont typeface="Arial" panose="020B0604020202020204" pitchFamily="34" charset="0"/>
              <a:buChar char="•"/>
            </a:pPr>
            <a:endParaRPr lang="en-US" dirty="0">
              <a:latin typeface="+mj-lt"/>
              <a:cs typeface="Arial" panose="020B0604020202020204" pitchFamily="34" charset="0"/>
            </a:endParaRPr>
          </a:p>
          <a:p>
            <a:pPr marL="342900" indent="-342900">
              <a:buFont typeface="Arial" panose="020B0604020202020204" pitchFamily="34" charset="0"/>
              <a:buChar char="•"/>
            </a:pPr>
            <a:r>
              <a:rPr lang="en-US" dirty="0">
                <a:latin typeface="+mj-lt"/>
                <a:cs typeface="Arial" panose="020B0604020202020204" pitchFamily="34" charset="0"/>
              </a:rPr>
              <a:t>Biofilm is then sloughed off and expelled naturally by the body</a:t>
            </a:r>
          </a:p>
          <a:p>
            <a:pPr marL="342900" indent="-342900">
              <a:buFont typeface="Arial" panose="020B0604020202020204" pitchFamily="34" charset="0"/>
              <a:buChar char="•"/>
            </a:pPr>
            <a:endParaRPr lang="en-US" dirty="0">
              <a:latin typeface="+mj-lt"/>
              <a:cs typeface="Arial" panose="020B0604020202020204" pitchFamily="34" charset="0"/>
            </a:endParaRPr>
          </a:p>
          <a:p>
            <a:pPr marL="342900" indent="-342900">
              <a:buFont typeface="Arial" panose="020B0604020202020204" pitchFamily="34" charset="0"/>
              <a:buChar char="•"/>
            </a:pPr>
            <a:r>
              <a:rPr lang="en-US" dirty="0">
                <a:latin typeface="+mj-lt"/>
                <a:cs typeface="Arial" panose="020B0604020202020204" pitchFamily="34" charset="0"/>
              </a:rPr>
              <a:t>Qi601 supplements lactobacillus deficiency in peri- and post-menopausal vaginal atrophy (genitourinary syndrome) </a:t>
            </a:r>
          </a:p>
        </p:txBody>
      </p:sp>
      <p:sp>
        <p:nvSpPr>
          <p:cNvPr id="3" name="TextBox 2">
            <a:extLst>
              <a:ext uri="{FF2B5EF4-FFF2-40B4-BE49-F238E27FC236}">
                <a16:creationId xmlns:a16="http://schemas.microsoft.com/office/drawing/2014/main" id="{4C12EEB2-526E-7214-5451-7A91AF80D319}"/>
              </a:ext>
            </a:extLst>
          </p:cNvPr>
          <p:cNvSpPr txBox="1"/>
          <p:nvPr/>
        </p:nvSpPr>
        <p:spPr>
          <a:xfrm>
            <a:off x="1015157" y="734937"/>
            <a:ext cx="5675511" cy="1754326"/>
          </a:xfrm>
          <a:prstGeom prst="rect">
            <a:avLst/>
          </a:prstGeom>
          <a:noFill/>
        </p:spPr>
        <p:txBody>
          <a:bodyPr wrap="square" rtlCol="0">
            <a:spAutoFit/>
          </a:bodyPr>
          <a:lstStyle/>
          <a:p>
            <a:r>
              <a:rPr lang="en-US" dirty="0">
                <a:latin typeface="+mj-lt"/>
                <a:cs typeface="Arial" panose="020B0604020202020204" pitchFamily="34" charset="0"/>
              </a:rPr>
              <a:t>Symptoms recur in 1 year in ~60% of women treated with antibiotic standard of care. </a:t>
            </a:r>
            <a:r>
              <a:rPr lang="en-US" b="1" dirty="0">
                <a:latin typeface="+mj-lt"/>
                <a:cs typeface="Arial" panose="020B0604020202020204" pitchFamily="34" charset="0"/>
              </a:rPr>
              <a:t>Surveys show patient and prescriber want and need innovative treatments that work.</a:t>
            </a:r>
            <a:r>
              <a:rPr lang="en-US" dirty="0">
                <a:latin typeface="+mj-lt"/>
                <a:cs typeface="Arial" panose="020B0604020202020204" pitchFamily="34" charset="0"/>
              </a:rPr>
              <a:t> BV occurs because of vaginal colonization by </a:t>
            </a:r>
            <a:r>
              <a:rPr lang="en-US" i="1" dirty="0">
                <a:latin typeface="+mj-lt"/>
                <a:cs typeface="Arial" panose="020B0604020202020204" pitchFamily="34" charset="0"/>
              </a:rPr>
              <a:t>Gardnerella </a:t>
            </a:r>
            <a:r>
              <a:rPr lang="en-US" dirty="0">
                <a:latin typeface="+mj-lt"/>
                <a:cs typeface="Arial" panose="020B0604020202020204" pitchFamily="34" charset="0"/>
              </a:rPr>
              <a:t>biofilms, which antibiotics do not address. </a:t>
            </a:r>
            <a:endParaRPr lang="en-US" b="1" dirty="0">
              <a:latin typeface="+mj-lt"/>
              <a:cs typeface="Arial" panose="020B0604020202020204" pitchFamily="34" charset="0"/>
            </a:endParaRPr>
          </a:p>
        </p:txBody>
      </p:sp>
      <p:pic>
        <p:nvPicPr>
          <p:cNvPr id="6" name="Picture Placeholder 4" descr="A petri dish with some transparent capsules">
            <a:extLst>
              <a:ext uri="{FF2B5EF4-FFF2-40B4-BE49-F238E27FC236}">
                <a16:creationId xmlns:a16="http://schemas.microsoft.com/office/drawing/2014/main" id="{0907222B-2D0A-8AFA-A8A0-3C0A4984490A}"/>
              </a:ext>
            </a:extLst>
          </p:cNvPr>
          <p:cNvPicPr>
            <a:picLocks noChangeAspect="1"/>
          </p:cNvPicPr>
          <p:nvPr/>
        </p:nvPicPr>
        <p:blipFill rotWithShape="1">
          <a:blip r:embed="rId3">
            <a:alphaModFix amt="65000"/>
            <a:extLst>
              <a:ext uri="{28A0092B-C50C-407E-A947-70E740481C1C}">
                <a14:useLocalDpi xmlns:a14="http://schemas.microsoft.com/office/drawing/2010/main" val="0"/>
              </a:ext>
            </a:extLst>
          </a:blip>
          <a:srcRect l="18092" t="8029" r="19235" b="8509"/>
          <a:stretch/>
        </p:blipFill>
        <p:spPr>
          <a:xfrm>
            <a:off x="9452343" y="132969"/>
            <a:ext cx="2307305" cy="2048447"/>
          </a:xfrm>
          <a:custGeom>
            <a:avLst/>
            <a:gdLst>
              <a:gd name="connsiteX0" fmla="*/ 3567113 w 7543800"/>
              <a:gd name="connsiteY0" fmla="*/ 4869270 h 5029200"/>
              <a:gd name="connsiteX1" fmla="*/ 3567113 w 7543800"/>
              <a:gd name="connsiteY1" fmla="*/ 4957572 h 5029200"/>
              <a:gd name="connsiteX2" fmla="*/ 3976688 w 7543800"/>
              <a:gd name="connsiteY2" fmla="*/ 4957572 h 5029200"/>
              <a:gd name="connsiteX3" fmla="*/ 3976688 w 7543800"/>
              <a:gd name="connsiteY3" fmla="*/ 4869270 h 5029200"/>
              <a:gd name="connsiteX4" fmla="*/ 0 w 7543800"/>
              <a:gd name="connsiteY4" fmla="*/ 0 h 5029200"/>
              <a:gd name="connsiteX5" fmla="*/ 7543800 w 7543800"/>
              <a:gd name="connsiteY5" fmla="*/ 0 h 5029200"/>
              <a:gd name="connsiteX6" fmla="*/ 7543800 w 7543800"/>
              <a:gd name="connsiteY6" fmla="*/ 5029200 h 5029200"/>
              <a:gd name="connsiteX7" fmla="*/ 0 w 7543800"/>
              <a:gd name="connsiteY7" fmla="*/ 5029200 h 502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3800" h="5029200">
                <a:moveTo>
                  <a:pt x="3567113" y="4869270"/>
                </a:moveTo>
                <a:lnTo>
                  <a:pt x="3567113" y="4957572"/>
                </a:lnTo>
                <a:lnTo>
                  <a:pt x="3976688" y="4957572"/>
                </a:lnTo>
                <a:lnTo>
                  <a:pt x="3976688" y="4869270"/>
                </a:lnTo>
                <a:close/>
                <a:moveTo>
                  <a:pt x="0" y="0"/>
                </a:moveTo>
                <a:lnTo>
                  <a:pt x="7543800" y="0"/>
                </a:lnTo>
                <a:lnTo>
                  <a:pt x="7543800" y="5029200"/>
                </a:lnTo>
                <a:lnTo>
                  <a:pt x="0" y="5029200"/>
                </a:lnTo>
                <a:close/>
              </a:path>
            </a:pathLst>
          </a:custGeom>
        </p:spPr>
      </p:pic>
      <p:sp>
        <p:nvSpPr>
          <p:cNvPr id="11" name="Title 1">
            <a:extLst>
              <a:ext uri="{FF2B5EF4-FFF2-40B4-BE49-F238E27FC236}">
                <a16:creationId xmlns:a16="http://schemas.microsoft.com/office/drawing/2014/main" id="{9A6545B2-ADF4-DAF4-4DEF-B3829A60D2FD}"/>
              </a:ext>
            </a:extLst>
          </p:cNvPr>
          <p:cNvSpPr txBox="1">
            <a:spLocks/>
          </p:cNvSpPr>
          <p:nvPr/>
        </p:nvSpPr>
        <p:spPr>
          <a:xfrm>
            <a:off x="6616930" y="1858044"/>
            <a:ext cx="5355653" cy="6934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800" kern="1200" cap="all" spc="300" baseline="0">
                <a:solidFill>
                  <a:schemeClr val="tx1"/>
                </a:solidFill>
                <a:latin typeface="+mj-lt"/>
                <a:ea typeface="+mj-ea"/>
                <a:cs typeface="Posterama" panose="020B0504020200020000" pitchFamily="34" charset="0"/>
              </a:defRPr>
            </a:lvl1pPr>
          </a:lstStyle>
          <a:p>
            <a:r>
              <a:rPr lang="en-US" sz="1800" dirty="0"/>
              <a:t>THE SOLUTION: </a:t>
            </a:r>
          </a:p>
          <a:p>
            <a:r>
              <a:rPr lang="en-US" sz="1800" dirty="0"/>
              <a:t>POSTBIOTIC Qi601 – </a:t>
            </a:r>
          </a:p>
          <a:p>
            <a:r>
              <a:rPr lang="en-US" sz="1800" dirty="0"/>
              <a:t>qi BARRIER TECHNOLOGY</a:t>
            </a:r>
          </a:p>
        </p:txBody>
      </p:sp>
    </p:spTree>
    <p:extLst>
      <p:ext uri="{BB962C8B-B14F-4D97-AF65-F5344CB8AC3E}">
        <p14:creationId xmlns:p14="http://schemas.microsoft.com/office/powerpoint/2010/main" val="1263875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9D63F-F67D-B1A6-9772-28B26C238474}"/>
              </a:ext>
            </a:extLst>
          </p:cNvPr>
          <p:cNvSpPr>
            <a:spLocks noGrp="1"/>
          </p:cNvSpPr>
          <p:nvPr>
            <p:ph type="title"/>
          </p:nvPr>
        </p:nvSpPr>
        <p:spPr>
          <a:xfrm>
            <a:off x="877824" y="609600"/>
            <a:ext cx="11009376" cy="914400"/>
          </a:xfrm>
        </p:spPr>
        <p:txBody>
          <a:bodyPr/>
          <a:lstStyle/>
          <a:p>
            <a:r>
              <a:rPr lang="en-US" dirty="0"/>
              <a:t>BV BARRIER THERAPEUTIC: QI601</a:t>
            </a:r>
          </a:p>
        </p:txBody>
      </p:sp>
      <p:sp>
        <p:nvSpPr>
          <p:cNvPr id="5" name="Footer Placeholder 4">
            <a:extLst>
              <a:ext uri="{FF2B5EF4-FFF2-40B4-BE49-F238E27FC236}">
                <a16:creationId xmlns:a16="http://schemas.microsoft.com/office/drawing/2014/main" id="{9DAADF85-A479-7797-B775-BEC735484239}"/>
              </a:ext>
            </a:extLst>
          </p:cNvPr>
          <p:cNvSpPr>
            <a:spLocks noGrp="1"/>
          </p:cNvSpPr>
          <p:nvPr>
            <p:ph type="ftr" sz="quarter" idx="12"/>
          </p:nvPr>
        </p:nvSpPr>
        <p:spPr>
          <a:xfrm rot="16200000">
            <a:off x="-596722" y="1114686"/>
            <a:ext cx="2324101" cy="323329"/>
          </a:xfrm>
        </p:spPr>
        <p:txBody>
          <a:bodyPr/>
          <a:lstStyle/>
          <a:p>
            <a:r>
              <a:rPr lang="en-US" dirty="0" err="1"/>
              <a:t>QUOrUM</a:t>
            </a:r>
            <a:r>
              <a:rPr lang="en-US" dirty="0"/>
              <a:t> INNOVATIONS</a:t>
            </a:r>
          </a:p>
        </p:txBody>
      </p:sp>
      <p:sp>
        <p:nvSpPr>
          <p:cNvPr id="4" name="Slide Number Placeholder 3">
            <a:extLst>
              <a:ext uri="{FF2B5EF4-FFF2-40B4-BE49-F238E27FC236}">
                <a16:creationId xmlns:a16="http://schemas.microsoft.com/office/drawing/2014/main" id="{4D573E4D-D096-DA02-6E8D-C161D57C298E}"/>
              </a:ext>
            </a:extLst>
          </p:cNvPr>
          <p:cNvSpPr>
            <a:spLocks noGrp="1"/>
          </p:cNvSpPr>
          <p:nvPr>
            <p:ph type="sldNum" sz="quarter" idx="11"/>
          </p:nvPr>
        </p:nvSpPr>
        <p:spPr/>
        <p:txBody>
          <a:bodyPr/>
          <a:lstStyle/>
          <a:p>
            <a:fld id="{75DF2D63-3FF5-D547-96B9-BE9CCD1ABA58}" type="slidenum">
              <a:rPr lang="en-US" smtClean="0"/>
              <a:pPr/>
              <a:t>9</a:t>
            </a:fld>
            <a:endParaRPr lang="en-US" dirty="0"/>
          </a:p>
        </p:txBody>
      </p:sp>
      <p:pic>
        <p:nvPicPr>
          <p:cNvPr id="8" name="Picture 7">
            <a:extLst>
              <a:ext uri="{FF2B5EF4-FFF2-40B4-BE49-F238E27FC236}">
                <a16:creationId xmlns:a16="http://schemas.microsoft.com/office/drawing/2014/main" id="{2835C490-1EB8-2DF7-6DE0-90738F910E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7755" y="1405452"/>
            <a:ext cx="3519158" cy="3087245"/>
          </a:xfrm>
          <a:prstGeom prst="rect">
            <a:avLst/>
          </a:prstGeom>
        </p:spPr>
      </p:pic>
      <p:pic>
        <p:nvPicPr>
          <p:cNvPr id="9" name="Picture 8">
            <a:extLst>
              <a:ext uri="{FF2B5EF4-FFF2-40B4-BE49-F238E27FC236}">
                <a16:creationId xmlns:a16="http://schemas.microsoft.com/office/drawing/2014/main" id="{24BB135D-B2C3-5375-93FB-A509732FBF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589" y="1403202"/>
            <a:ext cx="3448469" cy="3087245"/>
          </a:xfrm>
          <a:prstGeom prst="rect">
            <a:avLst/>
          </a:prstGeom>
        </p:spPr>
      </p:pic>
      <p:sp>
        <p:nvSpPr>
          <p:cNvPr id="11" name="TextBox 10">
            <a:extLst>
              <a:ext uri="{FF2B5EF4-FFF2-40B4-BE49-F238E27FC236}">
                <a16:creationId xmlns:a16="http://schemas.microsoft.com/office/drawing/2014/main" id="{E5CBEDB9-DAC1-38A4-9318-BB2A7EFF4E57}"/>
              </a:ext>
            </a:extLst>
          </p:cNvPr>
          <p:cNvSpPr txBox="1"/>
          <p:nvPr/>
        </p:nvSpPr>
        <p:spPr>
          <a:xfrm>
            <a:off x="877824" y="4636722"/>
            <a:ext cx="11009376" cy="2302553"/>
          </a:xfrm>
          <a:prstGeom prst="rect">
            <a:avLst/>
          </a:prstGeom>
          <a:noFill/>
        </p:spPr>
        <p:txBody>
          <a:bodyPr wrap="square">
            <a:spAutoFit/>
          </a:bodyPr>
          <a:lstStyle/>
          <a:p>
            <a:pPr algn="just">
              <a:lnSpc>
                <a:spcPct val="115000"/>
              </a:lnSpc>
              <a:spcAft>
                <a:spcPts val="1000"/>
              </a:spcAft>
            </a:pPr>
            <a:r>
              <a:rPr lang="en-US" sz="1800" b="1" dirty="0">
                <a:latin typeface="+mj-lt"/>
                <a:ea typeface="Calibri" panose="020F0502020204030204" pitchFamily="34" charset="0"/>
                <a:cs typeface="Times New Roman" panose="02020603050405020304" pitchFamily="18" charset="0"/>
              </a:rPr>
              <a:t>Figures (</a:t>
            </a:r>
            <a:r>
              <a:rPr lang="en-US" b="1" dirty="0">
                <a:latin typeface="+mj-lt"/>
                <a:ea typeface="Calibri" panose="020F0502020204030204" pitchFamily="34" charset="0"/>
                <a:cs typeface="Times New Roman" panose="02020603050405020304" pitchFamily="18" charset="0"/>
              </a:rPr>
              <a:t>left to right</a:t>
            </a:r>
            <a:r>
              <a:rPr lang="en-US" sz="1800" b="1" dirty="0">
                <a:latin typeface="+mj-lt"/>
                <a:ea typeface="Calibri" panose="020F0502020204030204" pitchFamily="34" charset="0"/>
                <a:cs typeface="Times New Roman" panose="02020603050405020304" pitchFamily="18" charset="0"/>
              </a:rPr>
              <a:t>): </a:t>
            </a:r>
            <a:r>
              <a:rPr lang="en-US" sz="1800" b="1" dirty="0">
                <a:effectLst/>
                <a:latin typeface="+mj-lt"/>
                <a:ea typeface="Calibri" panose="020F0502020204030204" pitchFamily="34" charset="0"/>
                <a:cs typeface="Times New Roman" panose="02020603050405020304" pitchFamily="18" charset="0"/>
              </a:rPr>
              <a:t>Qi601 rapidly forms a physical protective barrier on human vaginal tissues, defending them from BV biofilm.</a:t>
            </a:r>
            <a:r>
              <a:rPr lang="en-US" sz="1800" dirty="0">
                <a:effectLst/>
                <a:latin typeface="+mj-lt"/>
                <a:ea typeface="Calibri" panose="020F0502020204030204" pitchFamily="34" charset="0"/>
                <a:cs typeface="Times New Roman" panose="02020603050405020304" pitchFamily="18" charset="0"/>
              </a:rPr>
              <a:t> Scanning electron mic</a:t>
            </a:r>
            <a:r>
              <a:rPr lang="en-US" sz="1800" dirty="0">
                <a:latin typeface="+mj-lt"/>
                <a:ea typeface="Calibri" panose="020F0502020204030204" pitchFamily="34" charset="0"/>
                <a:cs typeface="Times New Roman" panose="02020603050405020304" pitchFamily="18" charset="0"/>
              </a:rPr>
              <a:t>roscopy (left and middle) shows Qi601</a:t>
            </a:r>
            <a:r>
              <a:rPr lang="en-US" sz="1800" dirty="0">
                <a:effectLst/>
                <a:latin typeface="+mj-lt"/>
                <a:ea typeface="Calibri" panose="020F0502020204030204" pitchFamily="34" charset="0"/>
                <a:cs typeface="Times New Roman" panose="02020603050405020304" pitchFamily="18" charset="0"/>
              </a:rPr>
              <a:t> clusters </a:t>
            </a:r>
            <a:r>
              <a:rPr lang="en-US" sz="1800" dirty="0">
                <a:latin typeface="+mj-lt"/>
                <a:ea typeface="Calibri" panose="020F0502020204030204" pitchFamily="34" charset="0"/>
                <a:cs typeface="Times New Roman" panose="02020603050405020304" pitchFamily="18" charset="0"/>
              </a:rPr>
              <a:t>sticking</a:t>
            </a:r>
            <a:r>
              <a:rPr lang="en-US" sz="1800" dirty="0">
                <a:effectLst/>
                <a:latin typeface="+mj-lt"/>
                <a:ea typeface="Calibri" panose="020F0502020204030204" pitchFamily="34" charset="0"/>
                <a:cs typeface="Times New Roman" panose="02020603050405020304" pitchFamily="18" charset="0"/>
              </a:rPr>
              <a:t> to vaginal cell </a:t>
            </a:r>
            <a:r>
              <a:rPr lang="en-US" sz="1800" dirty="0">
                <a:latin typeface="+mj-lt"/>
                <a:ea typeface="Calibri" panose="020F0502020204030204" pitchFamily="34" charset="0"/>
                <a:cs typeface="Times New Roman" panose="02020603050405020304" pitchFamily="18" charset="0"/>
              </a:rPr>
              <a:t>surfaces in 30 minutes after addition to tissues. The Qi601 (white ovals) interferes with</a:t>
            </a:r>
            <a:r>
              <a:rPr lang="en-US" sz="1800" dirty="0">
                <a:effectLst/>
                <a:latin typeface="+mj-lt"/>
                <a:ea typeface="Calibri" panose="020F0502020204030204" pitchFamily="34" charset="0"/>
                <a:cs typeface="Times New Roman" panose="02020603050405020304" pitchFamily="18" charset="0"/>
              </a:rPr>
              <a:t> BV pathogen </a:t>
            </a:r>
            <a:r>
              <a:rPr lang="en-US" sz="1800" i="1" dirty="0">
                <a:effectLst/>
                <a:latin typeface="+mj-lt"/>
                <a:ea typeface="Calibri" panose="020F0502020204030204" pitchFamily="34" charset="0"/>
                <a:cs typeface="Times New Roman" panose="02020603050405020304" pitchFamily="18" charset="0"/>
              </a:rPr>
              <a:t>G. vaginalis</a:t>
            </a:r>
            <a:r>
              <a:rPr lang="en-US" sz="1800" i="1" dirty="0">
                <a:latin typeface="+mj-lt"/>
                <a:ea typeface="Calibri" panose="020F0502020204030204" pitchFamily="34" charset="0"/>
                <a:cs typeface="Times New Roman" panose="02020603050405020304" pitchFamily="18" charset="0"/>
              </a:rPr>
              <a:t> </a:t>
            </a:r>
            <a:r>
              <a:rPr lang="en-US" i="1" dirty="0">
                <a:latin typeface="+mj-lt"/>
                <a:ea typeface="Calibri" panose="020F0502020204030204" pitchFamily="34" charset="0"/>
                <a:cs typeface="Times New Roman" panose="02020603050405020304" pitchFamily="18" charset="0"/>
              </a:rPr>
              <a:t>(</a:t>
            </a:r>
            <a:r>
              <a:rPr lang="en-US" dirty="0">
                <a:latin typeface="+mj-lt"/>
                <a:ea typeface="Calibri" panose="020F0502020204030204" pitchFamily="34" charset="0"/>
                <a:cs typeface="Times New Roman" panose="02020603050405020304" pitchFamily="18" charset="0"/>
              </a:rPr>
              <a:t>black oval</a:t>
            </a:r>
            <a:r>
              <a:rPr lang="en-US" sz="1800" i="1" dirty="0">
                <a:latin typeface="+mj-lt"/>
                <a:ea typeface="Calibri" panose="020F0502020204030204" pitchFamily="34" charset="0"/>
                <a:cs typeface="Times New Roman" panose="02020603050405020304" pitchFamily="18" charset="0"/>
              </a:rPr>
              <a:t>) </a:t>
            </a:r>
            <a:r>
              <a:rPr lang="en-US" sz="1800" dirty="0">
                <a:latin typeface="+mj-lt"/>
                <a:ea typeface="Calibri" panose="020F0502020204030204" pitchFamily="34" charset="0"/>
                <a:cs typeface="Times New Roman" panose="02020603050405020304" pitchFamily="18" charset="0"/>
              </a:rPr>
              <a:t>adhesion, detaching </a:t>
            </a:r>
            <a:r>
              <a:rPr lang="en-US" dirty="0">
                <a:latin typeface="+mj-lt"/>
                <a:ea typeface="Calibri" panose="020F0502020204030204" pitchFamily="34" charset="0"/>
                <a:cs typeface="Times New Roman" panose="02020603050405020304" pitchFamily="18" charset="0"/>
              </a:rPr>
              <a:t>&gt;</a:t>
            </a:r>
            <a:r>
              <a:rPr lang="en-US" sz="1800" dirty="0">
                <a:latin typeface="+mj-lt"/>
                <a:ea typeface="Calibri" panose="020F0502020204030204" pitchFamily="34" charset="0"/>
                <a:cs typeface="Times New Roman" panose="02020603050405020304" pitchFamily="18" charset="0"/>
              </a:rPr>
              <a:t>90% of pathogen </a:t>
            </a:r>
            <a:r>
              <a:rPr lang="en-US" dirty="0">
                <a:latin typeface="+mj-lt"/>
                <a:ea typeface="Calibri" panose="020F0502020204030204" pitchFamily="34" charset="0"/>
                <a:cs typeface="Times New Roman" panose="02020603050405020304" pitchFamily="18" charset="0"/>
              </a:rPr>
              <a:t>30 minutes after treatment of tissues with Qi601</a:t>
            </a:r>
            <a:r>
              <a:rPr lang="en-US" sz="1800" dirty="0">
                <a:latin typeface="+mj-lt"/>
                <a:ea typeface="Calibri" panose="020F0502020204030204" pitchFamily="34" charset="0"/>
                <a:cs typeface="Times New Roman" panose="02020603050405020304" pitchFamily="18" charset="0"/>
              </a:rPr>
              <a:t>. Light microscopy (right slide) shows dark purple areas of Qi601, which prevents and detaches </a:t>
            </a:r>
            <a:r>
              <a:rPr lang="en-US" sz="1800" i="1" dirty="0">
                <a:effectLst/>
                <a:latin typeface="+mj-lt"/>
                <a:ea typeface="Calibri" panose="020F0502020204030204" pitchFamily="34" charset="0"/>
                <a:cs typeface="Times New Roman" panose="02020603050405020304" pitchFamily="18" charset="0"/>
              </a:rPr>
              <a:t>G. vaginalis</a:t>
            </a:r>
            <a:r>
              <a:rPr lang="en-US" sz="1800" i="1" dirty="0">
                <a:latin typeface="+mj-lt"/>
                <a:ea typeface="Calibri" panose="020F0502020204030204" pitchFamily="34" charset="0"/>
                <a:cs typeface="Times New Roman" panose="02020603050405020304" pitchFamily="18" charset="0"/>
              </a:rPr>
              <a:t> </a:t>
            </a:r>
            <a:r>
              <a:rPr lang="en-US" sz="1800" dirty="0">
                <a:latin typeface="+mj-lt"/>
                <a:ea typeface="Calibri" panose="020F0502020204030204" pitchFamily="34" charset="0"/>
                <a:cs typeface="Times New Roman" panose="02020603050405020304" pitchFamily="18" charset="0"/>
              </a:rPr>
              <a:t>biofilms at the vaginal tissue surface. Qi601 also adheres directly to the vaginal surface, forming a protective barrier (star, top left).</a:t>
            </a:r>
            <a:endParaRPr lang="en-US" sz="1800" dirty="0">
              <a:effectLst/>
              <a:latin typeface="+mj-lt"/>
              <a:ea typeface="Calibri" panose="020F0502020204030204" pitchFamily="34" charset="0"/>
              <a:cs typeface="Times New Roman" panose="02020603050405020304" pitchFamily="18" charset="0"/>
            </a:endParaRPr>
          </a:p>
        </p:txBody>
      </p:sp>
      <p:grpSp>
        <p:nvGrpSpPr>
          <p:cNvPr id="12" name="Group 11">
            <a:extLst>
              <a:ext uri="{FF2B5EF4-FFF2-40B4-BE49-F238E27FC236}">
                <a16:creationId xmlns:a16="http://schemas.microsoft.com/office/drawing/2014/main" id="{64F56C03-19A9-5924-CD5B-F450313FDAA4}"/>
              </a:ext>
            </a:extLst>
          </p:cNvPr>
          <p:cNvGrpSpPr/>
          <p:nvPr/>
        </p:nvGrpSpPr>
        <p:grpSpPr>
          <a:xfrm>
            <a:off x="8316625" y="1431472"/>
            <a:ext cx="3570575" cy="3061226"/>
            <a:chOff x="0" y="0"/>
            <a:chExt cx="2806100" cy="1970316"/>
          </a:xfrm>
        </p:grpSpPr>
        <p:grpSp>
          <p:nvGrpSpPr>
            <p:cNvPr id="13" name="Group 12">
              <a:extLst>
                <a:ext uri="{FF2B5EF4-FFF2-40B4-BE49-F238E27FC236}">
                  <a16:creationId xmlns:a16="http://schemas.microsoft.com/office/drawing/2014/main" id="{CE799BE2-A435-6CE2-29D5-A7ED3DD473C4}"/>
                </a:ext>
              </a:extLst>
            </p:cNvPr>
            <p:cNvGrpSpPr/>
            <p:nvPr/>
          </p:nvGrpSpPr>
          <p:grpSpPr>
            <a:xfrm>
              <a:off x="0" y="0"/>
              <a:ext cx="2806100" cy="1970316"/>
              <a:chOff x="0" y="8076"/>
              <a:chExt cx="4041059" cy="2341085"/>
            </a:xfrm>
          </p:grpSpPr>
          <p:pic>
            <p:nvPicPr>
              <p:cNvPr id="17" name="Picture 16">
                <a:extLst>
                  <a:ext uri="{FF2B5EF4-FFF2-40B4-BE49-F238E27FC236}">
                    <a16:creationId xmlns:a16="http://schemas.microsoft.com/office/drawing/2014/main" id="{41AFD95B-92E0-7A4A-568D-423C0BB4CD9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l="2474" t="19672" r="21929" b="4449"/>
              <a:stretch/>
            </p:blipFill>
            <p:spPr>
              <a:xfrm>
                <a:off x="0" y="9493"/>
                <a:ext cx="4041059" cy="2339668"/>
              </a:xfrm>
              <a:prstGeom prst="rect">
                <a:avLst/>
              </a:prstGeom>
            </p:spPr>
          </p:pic>
          <p:sp>
            <p:nvSpPr>
              <p:cNvPr id="18" name="TextBox 20">
                <a:extLst>
                  <a:ext uri="{FF2B5EF4-FFF2-40B4-BE49-F238E27FC236}">
                    <a16:creationId xmlns:a16="http://schemas.microsoft.com/office/drawing/2014/main" id="{917B1F2F-B698-F4CB-4E44-5DC382D7AF6A}"/>
                  </a:ext>
                </a:extLst>
              </p:cNvPr>
              <p:cNvSpPr txBox="1"/>
              <p:nvPr/>
            </p:nvSpPr>
            <p:spPr>
              <a:xfrm>
                <a:off x="0" y="8076"/>
                <a:ext cx="3858986" cy="461564"/>
              </a:xfrm>
              <a:prstGeom prst="rect">
                <a:avLst/>
              </a:prstGeom>
              <a:noFill/>
            </p:spPr>
            <p:txBody>
              <a:bodyPr wrap="square" rtlCol="0">
                <a:noAutofit/>
              </a:bodyPr>
              <a:lstStyle/>
              <a:p>
                <a:pPr marL="0" marR="0" fontAlgn="base">
                  <a:lnSpc>
                    <a:spcPct val="115000"/>
                  </a:lnSpc>
                  <a:spcBef>
                    <a:spcPts val="0"/>
                  </a:spcBef>
                  <a:spcAft>
                    <a:spcPts val="1000"/>
                  </a:spcAft>
                </a:pPr>
                <a:r>
                  <a:rPr lang="en-US" sz="800" b="1" i="1" kern="1200" dirty="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G. vaginalis + Qi601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cxnSp>
          <p:nvCxnSpPr>
            <p:cNvPr id="14" name="Straight Arrow Connector 13">
              <a:extLst>
                <a:ext uri="{FF2B5EF4-FFF2-40B4-BE49-F238E27FC236}">
                  <a16:creationId xmlns:a16="http://schemas.microsoft.com/office/drawing/2014/main" id="{DF948CD1-F922-F8CA-433D-4E87A2D1B547}"/>
                </a:ext>
              </a:extLst>
            </p:cNvPr>
            <p:cNvCxnSpPr>
              <a:cxnSpLocks/>
            </p:cNvCxnSpPr>
            <p:nvPr/>
          </p:nvCxnSpPr>
          <p:spPr>
            <a:xfrm>
              <a:off x="1618045" y="730170"/>
              <a:ext cx="32736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 name="Straight Arrow Connector 14">
              <a:extLst>
                <a:ext uri="{FF2B5EF4-FFF2-40B4-BE49-F238E27FC236}">
                  <a16:creationId xmlns:a16="http://schemas.microsoft.com/office/drawing/2014/main" id="{23BF26E6-3F33-1170-193C-D297B3590DAD}"/>
                </a:ext>
              </a:extLst>
            </p:cNvPr>
            <p:cNvCxnSpPr>
              <a:cxnSpLocks/>
            </p:cNvCxnSpPr>
            <p:nvPr/>
          </p:nvCxnSpPr>
          <p:spPr>
            <a:xfrm>
              <a:off x="84399" y="1002175"/>
              <a:ext cx="32736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 name="Straight Arrow Connector 15">
              <a:extLst>
                <a:ext uri="{FF2B5EF4-FFF2-40B4-BE49-F238E27FC236}">
                  <a16:creationId xmlns:a16="http://schemas.microsoft.com/office/drawing/2014/main" id="{59C2A720-42D2-B5F9-E9C5-F679F61B176C}"/>
                </a:ext>
              </a:extLst>
            </p:cNvPr>
            <p:cNvCxnSpPr>
              <a:cxnSpLocks/>
            </p:cNvCxnSpPr>
            <p:nvPr/>
          </p:nvCxnSpPr>
          <p:spPr>
            <a:xfrm>
              <a:off x="813604" y="886428"/>
              <a:ext cx="32736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20" name="Oval 19">
            <a:extLst>
              <a:ext uri="{FF2B5EF4-FFF2-40B4-BE49-F238E27FC236}">
                <a16:creationId xmlns:a16="http://schemas.microsoft.com/office/drawing/2014/main" id="{15C9CFF0-36D5-6782-67D1-8E229F8022E0}"/>
              </a:ext>
            </a:extLst>
          </p:cNvPr>
          <p:cNvSpPr/>
          <p:nvPr/>
        </p:nvSpPr>
        <p:spPr>
          <a:xfrm rot="3099233">
            <a:off x="2908011" y="1898752"/>
            <a:ext cx="704774" cy="914400"/>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8501104-EA1B-37E8-314B-9151D2531D70}"/>
              </a:ext>
            </a:extLst>
          </p:cNvPr>
          <p:cNvSpPr/>
          <p:nvPr/>
        </p:nvSpPr>
        <p:spPr>
          <a:xfrm rot="1216912">
            <a:off x="1163505" y="1981200"/>
            <a:ext cx="384048" cy="914400"/>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F68880B-5182-E474-F6F7-78A133AA4535}"/>
              </a:ext>
            </a:extLst>
          </p:cNvPr>
          <p:cNvSpPr/>
          <p:nvPr/>
        </p:nvSpPr>
        <p:spPr>
          <a:xfrm rot="4813099">
            <a:off x="2709702" y="2804055"/>
            <a:ext cx="532993" cy="9144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29F444D-0682-8A7D-F241-5D07F338A598}"/>
              </a:ext>
            </a:extLst>
          </p:cNvPr>
          <p:cNvSpPr/>
          <p:nvPr/>
        </p:nvSpPr>
        <p:spPr>
          <a:xfrm rot="4328313">
            <a:off x="6099450" y="1388248"/>
            <a:ext cx="1161198" cy="172836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120ADA8A-FDA4-7E96-EA34-DB75C121997B}"/>
              </a:ext>
            </a:extLst>
          </p:cNvPr>
          <p:cNvSpPr/>
          <p:nvPr/>
        </p:nvSpPr>
        <p:spPr>
          <a:xfrm rot="4813099">
            <a:off x="5303343" y="2430809"/>
            <a:ext cx="1177869" cy="222931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tar: 5 Points 5">
            <a:extLst>
              <a:ext uri="{FF2B5EF4-FFF2-40B4-BE49-F238E27FC236}">
                <a16:creationId xmlns:a16="http://schemas.microsoft.com/office/drawing/2014/main" id="{41325F90-A349-9F39-4970-FC9288059A1C}"/>
              </a:ext>
            </a:extLst>
          </p:cNvPr>
          <p:cNvSpPr/>
          <p:nvPr/>
        </p:nvSpPr>
        <p:spPr>
          <a:xfrm>
            <a:off x="3221665" y="3763926"/>
            <a:ext cx="250364" cy="276446"/>
          </a:xfrm>
          <a:prstGeom prst="star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358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6168A-9F8B-AE64-6A3B-DD036396CD45}"/>
              </a:ext>
            </a:extLst>
          </p:cNvPr>
          <p:cNvSpPr>
            <a:spLocks noGrp="1"/>
          </p:cNvSpPr>
          <p:nvPr>
            <p:ph type="title"/>
          </p:nvPr>
        </p:nvSpPr>
        <p:spPr>
          <a:xfrm>
            <a:off x="1636776" y="342900"/>
            <a:ext cx="11294592" cy="1101852"/>
          </a:xfrm>
        </p:spPr>
        <p:txBody>
          <a:bodyPr anchor="ctr"/>
          <a:lstStyle/>
          <a:p>
            <a:pPr algn="l"/>
            <a:r>
              <a:rPr lang="en-US" sz="3400" dirty="0"/>
              <a:t>Quorum intellectual property</a:t>
            </a:r>
            <a:br>
              <a:rPr lang="en-US" sz="3400" dirty="0"/>
            </a:br>
            <a:r>
              <a:rPr lang="en-US" sz="3400" dirty="0"/>
              <a:t>              25 issued patents</a:t>
            </a:r>
          </a:p>
        </p:txBody>
      </p:sp>
      <p:sp>
        <p:nvSpPr>
          <p:cNvPr id="4" name="Footer Placeholder 3">
            <a:extLst>
              <a:ext uri="{FF2B5EF4-FFF2-40B4-BE49-F238E27FC236}">
                <a16:creationId xmlns:a16="http://schemas.microsoft.com/office/drawing/2014/main" id="{8A39D430-6FFC-66C6-AF3D-05E76D9D4BB4}"/>
              </a:ext>
            </a:extLst>
          </p:cNvPr>
          <p:cNvSpPr>
            <a:spLocks noGrp="1"/>
          </p:cNvSpPr>
          <p:nvPr>
            <p:ph type="ftr" sz="quarter" idx="11"/>
          </p:nvPr>
        </p:nvSpPr>
        <p:spPr>
          <a:xfrm rot="16200000">
            <a:off x="-485514" y="1305187"/>
            <a:ext cx="2254870" cy="174848"/>
          </a:xfrm>
        </p:spPr>
        <p:txBody>
          <a:bodyPr/>
          <a:lstStyle/>
          <a:p>
            <a:r>
              <a:rPr lang="en-US" dirty="0"/>
              <a:t>QUORUM INNOVATIONS</a:t>
            </a:r>
          </a:p>
        </p:txBody>
      </p:sp>
      <p:sp>
        <p:nvSpPr>
          <p:cNvPr id="3" name="Slide Number Placeholder 2">
            <a:extLst>
              <a:ext uri="{FF2B5EF4-FFF2-40B4-BE49-F238E27FC236}">
                <a16:creationId xmlns:a16="http://schemas.microsoft.com/office/drawing/2014/main" id="{F08CF61D-4147-236F-218C-CE2A064E6BD9}"/>
              </a:ext>
            </a:extLst>
          </p:cNvPr>
          <p:cNvSpPr>
            <a:spLocks noGrp="1"/>
          </p:cNvSpPr>
          <p:nvPr>
            <p:ph type="sldNum" sz="quarter" idx="10"/>
          </p:nvPr>
        </p:nvSpPr>
        <p:spPr/>
        <p:txBody>
          <a:bodyPr/>
          <a:lstStyle/>
          <a:p>
            <a:fld id="{75DF2D63-3FF5-D547-96B9-BE9CCD1ABA58}" type="slidenum">
              <a:rPr lang="en-US" smtClean="0"/>
              <a:pPr/>
              <a:t>10</a:t>
            </a:fld>
            <a:endParaRPr lang="en-US" dirty="0"/>
          </a:p>
        </p:txBody>
      </p:sp>
      <p:sp>
        <p:nvSpPr>
          <p:cNvPr id="61" name="Text Placeholder 60">
            <a:extLst>
              <a:ext uri="{FF2B5EF4-FFF2-40B4-BE49-F238E27FC236}">
                <a16:creationId xmlns:a16="http://schemas.microsoft.com/office/drawing/2014/main" id="{BF53DE85-C9B6-8CF3-CEC8-50CEE22FD40E}"/>
              </a:ext>
            </a:extLst>
          </p:cNvPr>
          <p:cNvSpPr>
            <a:spLocks noGrp="1"/>
          </p:cNvSpPr>
          <p:nvPr>
            <p:ph type="body" sz="quarter" idx="29"/>
          </p:nvPr>
        </p:nvSpPr>
        <p:spPr/>
        <p:txBody>
          <a:bodyPr/>
          <a:lstStyle/>
          <a:p>
            <a:r>
              <a:rPr lang="en-US" sz="1200" cap="none" dirty="0"/>
              <a:t>VP Product</a:t>
            </a:r>
          </a:p>
        </p:txBody>
      </p:sp>
      <p:sp>
        <p:nvSpPr>
          <p:cNvPr id="12" name="Text Placeholder 11">
            <a:extLst>
              <a:ext uri="{FF2B5EF4-FFF2-40B4-BE49-F238E27FC236}">
                <a16:creationId xmlns:a16="http://schemas.microsoft.com/office/drawing/2014/main" id="{9FB3C79A-5A2E-1974-C643-A59B78E2E7CF}"/>
              </a:ext>
            </a:extLst>
          </p:cNvPr>
          <p:cNvSpPr>
            <a:spLocks noGrp="1"/>
          </p:cNvSpPr>
          <p:nvPr>
            <p:ph type="body" sz="quarter" idx="19"/>
          </p:nvPr>
        </p:nvSpPr>
        <p:spPr/>
        <p:txBody>
          <a:bodyPr/>
          <a:lstStyle/>
          <a:p>
            <a:r>
              <a:rPr lang="en-US" dirty="0"/>
              <a:t>Chief Executive Officer</a:t>
            </a:r>
          </a:p>
          <a:p>
            <a:endParaRPr lang="en-US" dirty="0"/>
          </a:p>
        </p:txBody>
      </p:sp>
      <p:sp>
        <p:nvSpPr>
          <p:cNvPr id="63" name="Text Placeholder 62">
            <a:extLst>
              <a:ext uri="{FF2B5EF4-FFF2-40B4-BE49-F238E27FC236}">
                <a16:creationId xmlns:a16="http://schemas.microsoft.com/office/drawing/2014/main" id="{C0F3A42F-07DA-9D0E-95DF-4EB54230C79E}"/>
              </a:ext>
            </a:extLst>
          </p:cNvPr>
          <p:cNvSpPr>
            <a:spLocks noGrp="1"/>
          </p:cNvSpPr>
          <p:nvPr>
            <p:ph type="body" sz="quarter" idx="31"/>
          </p:nvPr>
        </p:nvSpPr>
        <p:spPr/>
        <p:txBody>
          <a:bodyPr/>
          <a:lstStyle/>
          <a:p>
            <a:r>
              <a:rPr lang="en-US" sz="1200" cap="none" dirty="0"/>
              <a:t>SEO Strategist</a:t>
            </a:r>
          </a:p>
          <a:p>
            <a:endParaRPr lang="en-US" dirty="0"/>
          </a:p>
        </p:txBody>
      </p:sp>
      <p:sp>
        <p:nvSpPr>
          <p:cNvPr id="13" name="Text Placeholder 12">
            <a:extLst>
              <a:ext uri="{FF2B5EF4-FFF2-40B4-BE49-F238E27FC236}">
                <a16:creationId xmlns:a16="http://schemas.microsoft.com/office/drawing/2014/main" id="{5B78A878-C090-192A-ABA1-84C905B5183C}"/>
              </a:ext>
            </a:extLst>
          </p:cNvPr>
          <p:cNvSpPr>
            <a:spLocks noGrp="1"/>
          </p:cNvSpPr>
          <p:nvPr>
            <p:ph type="body" sz="quarter" idx="20"/>
          </p:nvPr>
        </p:nvSpPr>
        <p:spPr/>
        <p:txBody>
          <a:bodyPr/>
          <a:lstStyle/>
          <a:p>
            <a:r>
              <a:rPr lang="en-US" dirty="0"/>
              <a:t>Flora</a:t>
            </a:r>
            <a:br>
              <a:rPr lang="en-US" dirty="0"/>
            </a:br>
            <a:r>
              <a:rPr lang="en-US" dirty="0"/>
              <a:t>Berggren</a:t>
            </a:r>
          </a:p>
        </p:txBody>
      </p:sp>
      <p:sp>
        <p:nvSpPr>
          <p:cNvPr id="14" name="Text Placeholder 13">
            <a:extLst>
              <a:ext uri="{FF2B5EF4-FFF2-40B4-BE49-F238E27FC236}">
                <a16:creationId xmlns:a16="http://schemas.microsoft.com/office/drawing/2014/main" id="{45A07B14-2360-0003-C403-44C18346197A}"/>
              </a:ext>
            </a:extLst>
          </p:cNvPr>
          <p:cNvSpPr>
            <a:spLocks noGrp="1"/>
          </p:cNvSpPr>
          <p:nvPr>
            <p:ph type="body" sz="quarter" idx="21"/>
          </p:nvPr>
        </p:nvSpPr>
        <p:spPr/>
        <p:txBody>
          <a:bodyPr/>
          <a:lstStyle/>
          <a:p>
            <a:r>
              <a:rPr lang="en-US" dirty="0"/>
              <a:t>Chief Operations Officer</a:t>
            </a:r>
          </a:p>
          <a:p>
            <a:endParaRPr lang="en-US" dirty="0"/>
          </a:p>
        </p:txBody>
      </p:sp>
      <p:sp>
        <p:nvSpPr>
          <p:cNvPr id="65" name="Text Placeholder 64">
            <a:extLst>
              <a:ext uri="{FF2B5EF4-FFF2-40B4-BE49-F238E27FC236}">
                <a16:creationId xmlns:a16="http://schemas.microsoft.com/office/drawing/2014/main" id="{C544F31E-FD62-0DB3-C332-F63979ADD95B}"/>
              </a:ext>
            </a:extLst>
          </p:cNvPr>
          <p:cNvSpPr>
            <a:spLocks noGrp="1"/>
          </p:cNvSpPr>
          <p:nvPr>
            <p:ph type="body" sz="quarter" idx="33"/>
          </p:nvPr>
        </p:nvSpPr>
        <p:spPr/>
        <p:txBody>
          <a:bodyPr/>
          <a:lstStyle/>
          <a:p>
            <a:r>
              <a:rPr lang="en-US" sz="1200" cap="none" dirty="0"/>
              <a:t>Product Designer</a:t>
            </a:r>
          </a:p>
          <a:p>
            <a:endParaRPr lang="en-US" dirty="0"/>
          </a:p>
        </p:txBody>
      </p:sp>
      <p:sp>
        <p:nvSpPr>
          <p:cNvPr id="16" name="Text Placeholder 15">
            <a:extLst>
              <a:ext uri="{FF2B5EF4-FFF2-40B4-BE49-F238E27FC236}">
                <a16:creationId xmlns:a16="http://schemas.microsoft.com/office/drawing/2014/main" id="{6659681C-2F2D-40E6-CAFD-944B9E631EA2}"/>
              </a:ext>
            </a:extLst>
          </p:cNvPr>
          <p:cNvSpPr>
            <a:spLocks noGrp="1"/>
          </p:cNvSpPr>
          <p:nvPr>
            <p:ph type="body" sz="quarter" idx="23"/>
          </p:nvPr>
        </p:nvSpPr>
        <p:spPr/>
        <p:txBody>
          <a:bodyPr/>
          <a:lstStyle/>
          <a:p>
            <a:r>
              <a:rPr lang="en-US" dirty="0"/>
              <a:t>VP Marketing</a:t>
            </a:r>
          </a:p>
          <a:p>
            <a:endParaRPr lang="en-US" dirty="0"/>
          </a:p>
        </p:txBody>
      </p:sp>
      <p:sp>
        <p:nvSpPr>
          <p:cNvPr id="67" name="Text Placeholder 66">
            <a:extLst>
              <a:ext uri="{FF2B5EF4-FFF2-40B4-BE49-F238E27FC236}">
                <a16:creationId xmlns:a16="http://schemas.microsoft.com/office/drawing/2014/main" id="{6D5F80D4-8E3D-5754-FB1E-E4D708F3B05C}"/>
              </a:ext>
            </a:extLst>
          </p:cNvPr>
          <p:cNvSpPr>
            <a:spLocks noGrp="1"/>
          </p:cNvSpPr>
          <p:nvPr>
            <p:ph type="body" sz="quarter" idx="35"/>
          </p:nvPr>
        </p:nvSpPr>
        <p:spPr/>
        <p:txBody>
          <a:bodyPr/>
          <a:lstStyle/>
          <a:p>
            <a:r>
              <a:rPr lang="en-US" sz="1200" cap="none" dirty="0"/>
              <a:t>Content Developer</a:t>
            </a:r>
          </a:p>
          <a:p>
            <a:endParaRPr lang="en-US" dirty="0"/>
          </a:p>
        </p:txBody>
      </p:sp>
      <p:sp>
        <p:nvSpPr>
          <p:cNvPr id="23" name="Picture Placeholder 22">
            <a:extLst>
              <a:ext uri="{FF2B5EF4-FFF2-40B4-BE49-F238E27FC236}">
                <a16:creationId xmlns:a16="http://schemas.microsoft.com/office/drawing/2014/main" id="{C9BF5D50-B236-A749-3D8E-05DD2114174D}"/>
              </a:ext>
            </a:extLst>
          </p:cNvPr>
          <p:cNvSpPr>
            <a:spLocks noGrp="1"/>
          </p:cNvSpPr>
          <p:nvPr>
            <p:ph type="pic" sz="quarter" idx="12"/>
          </p:nvPr>
        </p:nvSpPr>
        <p:spPr/>
        <p:txBody>
          <a:bodyPr/>
          <a:lstStyle/>
          <a:p>
            <a:endParaRPr lang="en-US"/>
          </a:p>
        </p:txBody>
      </p:sp>
      <p:sp>
        <p:nvSpPr>
          <p:cNvPr id="25" name="Picture Placeholder 24">
            <a:extLst>
              <a:ext uri="{FF2B5EF4-FFF2-40B4-BE49-F238E27FC236}">
                <a16:creationId xmlns:a16="http://schemas.microsoft.com/office/drawing/2014/main" id="{A3651A65-B32F-791A-A165-747021356F76}"/>
              </a:ext>
            </a:extLst>
          </p:cNvPr>
          <p:cNvSpPr>
            <a:spLocks noGrp="1"/>
          </p:cNvSpPr>
          <p:nvPr>
            <p:ph type="pic" sz="quarter" idx="13"/>
          </p:nvPr>
        </p:nvSpPr>
        <p:spPr/>
        <p:txBody>
          <a:bodyPr/>
          <a:lstStyle/>
          <a:p>
            <a:endParaRPr lang="en-US"/>
          </a:p>
        </p:txBody>
      </p:sp>
      <p:sp>
        <p:nvSpPr>
          <p:cNvPr id="27" name="Picture Placeholder 26">
            <a:extLst>
              <a:ext uri="{FF2B5EF4-FFF2-40B4-BE49-F238E27FC236}">
                <a16:creationId xmlns:a16="http://schemas.microsoft.com/office/drawing/2014/main" id="{58D0C520-5CBA-71CC-B24C-3DA1F27AE898}"/>
              </a:ext>
            </a:extLst>
          </p:cNvPr>
          <p:cNvSpPr>
            <a:spLocks noGrp="1"/>
          </p:cNvSpPr>
          <p:nvPr>
            <p:ph type="pic" sz="quarter" idx="14"/>
          </p:nvPr>
        </p:nvSpPr>
        <p:spPr/>
        <p:txBody>
          <a:bodyPr/>
          <a:lstStyle/>
          <a:p>
            <a:endParaRPr lang="en-US"/>
          </a:p>
        </p:txBody>
      </p:sp>
      <p:sp>
        <p:nvSpPr>
          <p:cNvPr id="29" name="Picture Placeholder 28">
            <a:extLst>
              <a:ext uri="{FF2B5EF4-FFF2-40B4-BE49-F238E27FC236}">
                <a16:creationId xmlns:a16="http://schemas.microsoft.com/office/drawing/2014/main" id="{0DD24023-2CCA-0BF6-7521-B611217B713D}"/>
              </a:ext>
            </a:extLst>
          </p:cNvPr>
          <p:cNvSpPr>
            <a:spLocks noGrp="1"/>
          </p:cNvSpPr>
          <p:nvPr>
            <p:ph type="pic" sz="quarter" idx="15"/>
          </p:nvPr>
        </p:nvSpPr>
        <p:spPr/>
        <p:txBody>
          <a:bodyPr/>
          <a:lstStyle/>
          <a:p>
            <a:endParaRPr lang="en-US"/>
          </a:p>
        </p:txBody>
      </p:sp>
      <p:sp>
        <p:nvSpPr>
          <p:cNvPr id="31" name="Picture Placeholder 30">
            <a:extLst>
              <a:ext uri="{FF2B5EF4-FFF2-40B4-BE49-F238E27FC236}">
                <a16:creationId xmlns:a16="http://schemas.microsoft.com/office/drawing/2014/main" id="{B2B74187-84DA-4F34-935D-5659ED53E202}"/>
              </a:ext>
            </a:extLst>
          </p:cNvPr>
          <p:cNvSpPr>
            <a:spLocks noGrp="1"/>
          </p:cNvSpPr>
          <p:nvPr>
            <p:ph type="pic" sz="quarter" idx="27"/>
          </p:nvPr>
        </p:nvSpPr>
        <p:spPr/>
        <p:txBody>
          <a:bodyPr/>
          <a:lstStyle/>
          <a:p>
            <a:endParaRPr lang="en-US"/>
          </a:p>
        </p:txBody>
      </p:sp>
      <p:sp>
        <p:nvSpPr>
          <p:cNvPr id="33" name="Picture Placeholder 32">
            <a:extLst>
              <a:ext uri="{FF2B5EF4-FFF2-40B4-BE49-F238E27FC236}">
                <a16:creationId xmlns:a16="http://schemas.microsoft.com/office/drawing/2014/main" id="{6E0655D6-1435-80A8-CB4E-3EC527211D95}"/>
              </a:ext>
            </a:extLst>
          </p:cNvPr>
          <p:cNvSpPr>
            <a:spLocks noGrp="1"/>
          </p:cNvSpPr>
          <p:nvPr>
            <p:ph type="pic" sz="quarter" idx="26"/>
          </p:nvPr>
        </p:nvSpPr>
        <p:spPr/>
        <p:txBody>
          <a:bodyPr/>
          <a:lstStyle/>
          <a:p>
            <a:endParaRPr lang="en-US"/>
          </a:p>
        </p:txBody>
      </p:sp>
      <p:sp>
        <p:nvSpPr>
          <p:cNvPr id="35" name="Picture Placeholder 34">
            <a:extLst>
              <a:ext uri="{FF2B5EF4-FFF2-40B4-BE49-F238E27FC236}">
                <a16:creationId xmlns:a16="http://schemas.microsoft.com/office/drawing/2014/main" id="{119C89B1-D2B0-6484-6970-328B09A12CFF}"/>
              </a:ext>
            </a:extLst>
          </p:cNvPr>
          <p:cNvSpPr>
            <a:spLocks noGrp="1"/>
          </p:cNvSpPr>
          <p:nvPr>
            <p:ph type="pic" sz="quarter" idx="25"/>
          </p:nvPr>
        </p:nvSpPr>
        <p:spPr/>
        <p:txBody>
          <a:bodyPr/>
          <a:lstStyle/>
          <a:p>
            <a:endParaRPr lang="en-US"/>
          </a:p>
        </p:txBody>
      </p:sp>
      <p:sp>
        <p:nvSpPr>
          <p:cNvPr id="37" name="Picture Placeholder 36">
            <a:extLst>
              <a:ext uri="{FF2B5EF4-FFF2-40B4-BE49-F238E27FC236}">
                <a16:creationId xmlns:a16="http://schemas.microsoft.com/office/drawing/2014/main" id="{CD1247F0-0E67-338E-0121-2F572348DC0F}"/>
              </a:ext>
            </a:extLst>
          </p:cNvPr>
          <p:cNvSpPr>
            <a:spLocks noGrp="1"/>
          </p:cNvSpPr>
          <p:nvPr>
            <p:ph type="pic" sz="quarter" idx="24"/>
          </p:nvPr>
        </p:nvSpPr>
        <p:spPr/>
        <p:txBody>
          <a:bodyPr/>
          <a:lstStyle/>
          <a:p>
            <a:endParaRPr lang="en-US"/>
          </a:p>
        </p:txBody>
      </p:sp>
      <p:sp>
        <p:nvSpPr>
          <p:cNvPr id="39" name="Text Placeholder 38">
            <a:extLst>
              <a:ext uri="{FF2B5EF4-FFF2-40B4-BE49-F238E27FC236}">
                <a16:creationId xmlns:a16="http://schemas.microsoft.com/office/drawing/2014/main" id="{AA2ACB6C-369B-6C34-B415-8C44859262F9}"/>
              </a:ext>
            </a:extLst>
          </p:cNvPr>
          <p:cNvSpPr>
            <a:spLocks noGrp="1"/>
          </p:cNvSpPr>
          <p:nvPr>
            <p:ph type="body" sz="quarter" idx="16"/>
          </p:nvPr>
        </p:nvSpPr>
        <p:spPr/>
        <p:txBody>
          <a:bodyPr/>
          <a:lstStyle/>
          <a:p>
            <a:endParaRPr lang="en-US"/>
          </a:p>
        </p:txBody>
      </p:sp>
      <p:sp>
        <p:nvSpPr>
          <p:cNvPr id="41" name="Text Placeholder 40">
            <a:extLst>
              <a:ext uri="{FF2B5EF4-FFF2-40B4-BE49-F238E27FC236}">
                <a16:creationId xmlns:a16="http://schemas.microsoft.com/office/drawing/2014/main" id="{2E19F349-2133-8D86-DFEE-CF7E9A17D99D}"/>
              </a:ext>
            </a:extLst>
          </p:cNvPr>
          <p:cNvSpPr>
            <a:spLocks noGrp="1"/>
          </p:cNvSpPr>
          <p:nvPr>
            <p:ph type="body" sz="quarter" idx="18"/>
          </p:nvPr>
        </p:nvSpPr>
        <p:spPr/>
        <p:txBody>
          <a:bodyPr/>
          <a:lstStyle/>
          <a:p>
            <a:endParaRPr lang="en-US"/>
          </a:p>
        </p:txBody>
      </p:sp>
      <p:sp>
        <p:nvSpPr>
          <p:cNvPr id="43" name="Text Placeholder 42">
            <a:extLst>
              <a:ext uri="{FF2B5EF4-FFF2-40B4-BE49-F238E27FC236}">
                <a16:creationId xmlns:a16="http://schemas.microsoft.com/office/drawing/2014/main" id="{D6B10C70-858F-A4FF-F503-2CCB07C745D5}"/>
              </a:ext>
            </a:extLst>
          </p:cNvPr>
          <p:cNvSpPr>
            <a:spLocks noGrp="1"/>
          </p:cNvSpPr>
          <p:nvPr>
            <p:ph type="body" sz="quarter" idx="22"/>
          </p:nvPr>
        </p:nvSpPr>
        <p:spPr/>
        <p:txBody>
          <a:bodyPr/>
          <a:lstStyle/>
          <a:p>
            <a:endParaRPr lang="en-US"/>
          </a:p>
        </p:txBody>
      </p:sp>
      <p:sp>
        <p:nvSpPr>
          <p:cNvPr id="45" name="Text Placeholder 44">
            <a:extLst>
              <a:ext uri="{FF2B5EF4-FFF2-40B4-BE49-F238E27FC236}">
                <a16:creationId xmlns:a16="http://schemas.microsoft.com/office/drawing/2014/main" id="{D1D3A9FF-33A8-C15A-2E56-EE74240AB154}"/>
              </a:ext>
            </a:extLst>
          </p:cNvPr>
          <p:cNvSpPr>
            <a:spLocks noGrp="1"/>
          </p:cNvSpPr>
          <p:nvPr>
            <p:ph type="body" sz="quarter" idx="34"/>
          </p:nvPr>
        </p:nvSpPr>
        <p:spPr/>
        <p:txBody>
          <a:bodyPr/>
          <a:lstStyle/>
          <a:p>
            <a:endParaRPr lang="en-US"/>
          </a:p>
        </p:txBody>
      </p:sp>
      <p:sp>
        <p:nvSpPr>
          <p:cNvPr id="47" name="Text Placeholder 46">
            <a:extLst>
              <a:ext uri="{FF2B5EF4-FFF2-40B4-BE49-F238E27FC236}">
                <a16:creationId xmlns:a16="http://schemas.microsoft.com/office/drawing/2014/main" id="{F6F4E147-06AB-3A03-6723-BA474095FF9C}"/>
              </a:ext>
            </a:extLst>
          </p:cNvPr>
          <p:cNvSpPr>
            <a:spLocks noGrp="1"/>
          </p:cNvSpPr>
          <p:nvPr>
            <p:ph type="body" sz="quarter" idx="32"/>
          </p:nvPr>
        </p:nvSpPr>
        <p:spPr/>
        <p:txBody>
          <a:bodyPr/>
          <a:lstStyle/>
          <a:p>
            <a:endParaRPr lang="en-US"/>
          </a:p>
        </p:txBody>
      </p:sp>
      <p:sp>
        <p:nvSpPr>
          <p:cNvPr id="49" name="Text Placeholder 48">
            <a:extLst>
              <a:ext uri="{FF2B5EF4-FFF2-40B4-BE49-F238E27FC236}">
                <a16:creationId xmlns:a16="http://schemas.microsoft.com/office/drawing/2014/main" id="{4D1308C7-F56A-B2EA-50DF-7909E92B36E6}"/>
              </a:ext>
            </a:extLst>
          </p:cNvPr>
          <p:cNvSpPr>
            <a:spLocks noGrp="1"/>
          </p:cNvSpPr>
          <p:nvPr>
            <p:ph type="body" sz="quarter" idx="30"/>
          </p:nvPr>
        </p:nvSpPr>
        <p:spPr/>
        <p:txBody>
          <a:bodyPr/>
          <a:lstStyle/>
          <a:p>
            <a:endParaRPr lang="en-US"/>
          </a:p>
        </p:txBody>
      </p:sp>
      <p:sp>
        <p:nvSpPr>
          <p:cNvPr id="51" name="Text Placeholder 50">
            <a:extLst>
              <a:ext uri="{FF2B5EF4-FFF2-40B4-BE49-F238E27FC236}">
                <a16:creationId xmlns:a16="http://schemas.microsoft.com/office/drawing/2014/main" id="{EB44586D-EA43-E018-8633-4C183015ACC3}"/>
              </a:ext>
            </a:extLst>
          </p:cNvPr>
          <p:cNvSpPr>
            <a:spLocks noGrp="1"/>
          </p:cNvSpPr>
          <p:nvPr>
            <p:ph type="body" sz="quarter" idx="28"/>
          </p:nvPr>
        </p:nvSpPr>
        <p:spPr/>
        <p:txBody>
          <a:bodyPr/>
          <a:lstStyle/>
          <a:p>
            <a:endParaRPr lang="en-US"/>
          </a:p>
        </p:txBody>
      </p:sp>
      <p:sp>
        <p:nvSpPr>
          <p:cNvPr id="53" name="Text Placeholder 52">
            <a:extLst>
              <a:ext uri="{FF2B5EF4-FFF2-40B4-BE49-F238E27FC236}">
                <a16:creationId xmlns:a16="http://schemas.microsoft.com/office/drawing/2014/main" id="{7001EBAF-FCCC-65FD-E945-F3E6EDFF1A67}"/>
              </a:ext>
            </a:extLst>
          </p:cNvPr>
          <p:cNvSpPr>
            <a:spLocks noGrp="1"/>
          </p:cNvSpPr>
          <p:nvPr>
            <p:ph type="body" sz="quarter" idx="17"/>
          </p:nvPr>
        </p:nvSpPr>
        <p:spPr/>
        <p:txBody>
          <a:bodyPr/>
          <a:lstStyle/>
          <a:p>
            <a:endParaRPr lang="en-US"/>
          </a:p>
        </p:txBody>
      </p:sp>
      <p:graphicFrame>
        <p:nvGraphicFramePr>
          <p:cNvPr id="54" name="Table 6">
            <a:extLst>
              <a:ext uri="{FF2B5EF4-FFF2-40B4-BE49-F238E27FC236}">
                <a16:creationId xmlns:a16="http://schemas.microsoft.com/office/drawing/2014/main" id="{39C853B5-4959-CC94-56B0-BC5FCAC355D6}"/>
              </a:ext>
            </a:extLst>
          </p:cNvPr>
          <p:cNvGraphicFramePr>
            <a:graphicFrameLocks/>
          </p:cNvGraphicFramePr>
          <p:nvPr>
            <p:extLst>
              <p:ext uri="{D42A27DB-BD31-4B8C-83A1-F6EECF244321}">
                <p14:modId xmlns:p14="http://schemas.microsoft.com/office/powerpoint/2010/main" val="2312650013"/>
              </p:ext>
            </p:extLst>
          </p:nvPr>
        </p:nvGraphicFramePr>
        <p:xfrm>
          <a:off x="877824" y="1605970"/>
          <a:ext cx="10985181" cy="4923463"/>
        </p:xfrm>
        <a:graphic>
          <a:graphicData uri="http://schemas.openxmlformats.org/drawingml/2006/table">
            <a:tbl>
              <a:tblPr firstRow="1" bandRow="1">
                <a:tableStyleId>{073A0DAA-6AF3-43AB-8588-CEC1D06C72B9}</a:tableStyleId>
              </a:tblPr>
              <a:tblGrid>
                <a:gridCol w="2163399">
                  <a:extLst>
                    <a:ext uri="{9D8B030D-6E8A-4147-A177-3AD203B41FA5}">
                      <a16:colId xmlns:a16="http://schemas.microsoft.com/office/drawing/2014/main" val="3340081020"/>
                    </a:ext>
                  </a:extLst>
                </a:gridCol>
                <a:gridCol w="6281560">
                  <a:extLst>
                    <a:ext uri="{9D8B030D-6E8A-4147-A177-3AD203B41FA5}">
                      <a16:colId xmlns:a16="http://schemas.microsoft.com/office/drawing/2014/main" val="3438090156"/>
                    </a:ext>
                  </a:extLst>
                </a:gridCol>
                <a:gridCol w="2540222">
                  <a:extLst>
                    <a:ext uri="{9D8B030D-6E8A-4147-A177-3AD203B41FA5}">
                      <a16:colId xmlns:a16="http://schemas.microsoft.com/office/drawing/2014/main" val="3758357139"/>
                    </a:ext>
                  </a:extLst>
                </a:gridCol>
              </a:tblGrid>
              <a:tr h="591128">
                <a:tc>
                  <a:txBody>
                    <a:bodyPr/>
                    <a:lstStyle/>
                    <a:p>
                      <a:pPr algn="ctr"/>
                      <a:r>
                        <a:rPr lang="en-US" sz="2000" b="1" i="0" dirty="0">
                          <a:latin typeface="Avenir Next Demi Bold" panose="020B0503020202020204" pitchFamily="34" charset="0"/>
                        </a:rPr>
                        <a:t>Patent Number</a:t>
                      </a:r>
                    </a:p>
                  </a:txBody>
                  <a:tcPr anchor="ctr">
                    <a:solidFill>
                      <a:srgbClr val="009193"/>
                    </a:solidFill>
                  </a:tcPr>
                </a:tc>
                <a:tc>
                  <a:txBody>
                    <a:bodyPr/>
                    <a:lstStyle/>
                    <a:p>
                      <a:pPr algn="ctr"/>
                      <a:r>
                        <a:rPr lang="en-US" sz="2800" b="1" i="0" dirty="0">
                          <a:latin typeface="Avenir Next Demi Bold" panose="020B0503020202020204" pitchFamily="34" charset="0"/>
                        </a:rPr>
                        <a:t>Summary of 4 BV-Specific Patents </a:t>
                      </a:r>
                    </a:p>
                  </a:txBody>
                  <a:tcPr anchor="ctr">
                    <a:solidFill>
                      <a:srgbClr val="009193"/>
                    </a:solidFill>
                  </a:tcPr>
                </a:tc>
                <a:tc>
                  <a:txBody>
                    <a:bodyPr/>
                    <a:lstStyle/>
                    <a:p>
                      <a:pPr algn="ctr"/>
                      <a:r>
                        <a:rPr lang="en-US" sz="2000" b="1" i="0" dirty="0">
                          <a:latin typeface="Avenir Next Demi Bold" panose="020B0503020202020204" pitchFamily="34" charset="0"/>
                        </a:rPr>
                        <a:t>Expiration</a:t>
                      </a:r>
                    </a:p>
                  </a:txBody>
                  <a:tcPr anchor="ctr">
                    <a:solidFill>
                      <a:srgbClr val="009193"/>
                    </a:solidFill>
                  </a:tcPr>
                </a:tc>
                <a:extLst>
                  <a:ext uri="{0D108BD9-81ED-4DB2-BD59-A6C34878D82A}">
                    <a16:rowId xmlns:a16="http://schemas.microsoft.com/office/drawing/2014/main" val="1622318330"/>
                  </a:ext>
                </a:extLst>
              </a:tr>
              <a:tr h="1191137">
                <a:tc>
                  <a:txBody>
                    <a:bodyPr/>
                    <a:lstStyle/>
                    <a:p>
                      <a:pPr algn="ctr"/>
                      <a:r>
                        <a:rPr lang="en-US" sz="1600" dirty="0">
                          <a:effectLst/>
                          <a:latin typeface="Avenir Next" panose="020B0503020202020204" pitchFamily="34" charset="0"/>
                        </a:rPr>
                        <a:t>U.S. Patent No. 9,717,765 </a:t>
                      </a:r>
                      <a:endParaRPr lang="en-US" sz="1600" dirty="0">
                        <a:latin typeface="Avenir Next" panose="020B0503020202020204" pitchFamily="34" charset="0"/>
                      </a:endParaRPr>
                    </a:p>
                  </a:txBody>
                  <a:tcPr anchor="ctr"/>
                </a:tc>
                <a:tc>
                  <a:txBody>
                    <a:bodyPr/>
                    <a:lstStyle/>
                    <a:p>
                      <a:pPr marL="7938" marR="457200" indent="0" algn="l">
                        <a:lnSpc>
                          <a:spcPct val="100000"/>
                        </a:lnSpc>
                        <a:spcBef>
                          <a:spcPts val="600"/>
                        </a:spcBef>
                        <a:spcAft>
                          <a:spcPts val="600"/>
                        </a:spcAft>
                        <a:tabLst/>
                      </a:pPr>
                      <a:r>
                        <a:rPr lang="en-US" sz="1600" dirty="0">
                          <a:effectLst/>
                          <a:latin typeface="Avenir Next" panose="020B0503020202020204" pitchFamily="34" charset="0"/>
                        </a:rPr>
                        <a:t>A method for preparing a biologically-active composition, wherein the biological activity is anti-microbial activity or anti-inflammatory activity and is appropriate for topical administration.</a:t>
                      </a:r>
                      <a:endParaRPr lang="en-US" sz="1600" dirty="0">
                        <a:effectLst/>
                        <a:latin typeface="Avenir Next" panose="020B0503020202020204" pitchFamily="34" charset="0"/>
                        <a:ea typeface="Calibri" panose="020F0502020204030204" pitchFamily="34" charset="0"/>
                        <a:cs typeface="Times New Roman" panose="02020603050405020304" pitchFamily="18" charset="0"/>
                      </a:endParaRPr>
                    </a:p>
                  </a:txBody>
                  <a:tcPr anchor="ctr"/>
                </a:tc>
                <a:tc>
                  <a:txBody>
                    <a:bodyPr/>
                    <a:lstStyle/>
                    <a:p>
                      <a:pPr algn="ctr"/>
                      <a:r>
                        <a:rPr lang="en-US" sz="1600" dirty="0">
                          <a:latin typeface="Avenir Next" panose="020B0503020202020204" pitchFamily="34" charset="0"/>
                        </a:rPr>
                        <a:t>2031</a:t>
                      </a:r>
                    </a:p>
                  </a:txBody>
                  <a:tcPr anchor="ctr"/>
                </a:tc>
                <a:extLst>
                  <a:ext uri="{0D108BD9-81ED-4DB2-BD59-A6C34878D82A}">
                    <a16:rowId xmlns:a16="http://schemas.microsoft.com/office/drawing/2014/main" val="3738232472"/>
                  </a:ext>
                </a:extLst>
              </a:tr>
              <a:tr h="1031184">
                <a:tc>
                  <a:txBody>
                    <a:bodyPr/>
                    <a:lstStyle/>
                    <a:p>
                      <a:pPr algn="ctr"/>
                      <a:r>
                        <a:rPr lang="en-US" sz="1600" dirty="0">
                          <a:effectLst/>
                          <a:latin typeface="Avenir Next" panose="020B0503020202020204" pitchFamily="34" charset="0"/>
                        </a:rPr>
                        <a:t>U.S. Patent No. 9,717,769 </a:t>
                      </a:r>
                      <a:endParaRPr lang="en-US" sz="1600" dirty="0">
                        <a:latin typeface="Avenir Next" panose="020B0503020202020204" pitchFamily="34" charset="0"/>
                      </a:endParaRPr>
                    </a:p>
                  </a:txBody>
                  <a:tcPr anchor="ctr"/>
                </a:tc>
                <a:tc>
                  <a:txBody>
                    <a:bodyPr/>
                    <a:lstStyle/>
                    <a:p>
                      <a:pPr marL="7938" marR="457200" indent="0" algn="l">
                        <a:lnSpc>
                          <a:spcPct val="115000"/>
                        </a:lnSpc>
                        <a:spcBef>
                          <a:spcPts val="600"/>
                        </a:spcBef>
                        <a:spcAft>
                          <a:spcPts val="600"/>
                        </a:spcAft>
                        <a:buNone/>
                      </a:pPr>
                      <a:r>
                        <a:rPr lang="en-US" sz="1600" dirty="0">
                          <a:effectLst/>
                          <a:latin typeface="Avenir Next" panose="020B0503020202020204" pitchFamily="34" charset="0"/>
                        </a:rPr>
                        <a:t>A method for identifying and selecting a biologically-active fraction of biofilm cellular mass that is found to have anti-microbial activity or anti-inflammatory activity.</a:t>
                      </a:r>
                      <a:endParaRPr lang="en-US" sz="1600" dirty="0">
                        <a:effectLst/>
                        <a:latin typeface="Avenir Next" panose="020B0503020202020204" pitchFamily="34" charset="0"/>
                        <a:ea typeface="Calibri" panose="020F0502020204030204" pitchFamily="34" charset="0"/>
                        <a:cs typeface="Times New Roman" panose="02020603050405020304" pitchFamily="18" charset="0"/>
                      </a:endParaRPr>
                    </a:p>
                  </a:txBody>
                  <a:tcPr anchor="ctr"/>
                </a:tc>
                <a:tc>
                  <a:txBody>
                    <a:bodyPr/>
                    <a:lstStyle/>
                    <a:p>
                      <a:pPr algn="ctr"/>
                      <a:r>
                        <a:rPr lang="en-US" sz="1600" dirty="0">
                          <a:latin typeface="Avenir Next" panose="020B0503020202020204" pitchFamily="34" charset="0"/>
                        </a:rPr>
                        <a:t>2031</a:t>
                      </a:r>
                    </a:p>
                  </a:txBody>
                  <a:tcPr anchor="ctr"/>
                </a:tc>
                <a:extLst>
                  <a:ext uri="{0D108BD9-81ED-4DB2-BD59-A6C34878D82A}">
                    <a16:rowId xmlns:a16="http://schemas.microsoft.com/office/drawing/2014/main" val="2262855148"/>
                  </a:ext>
                </a:extLst>
              </a:tr>
              <a:tr h="918877">
                <a:tc>
                  <a:txBody>
                    <a:bodyPr/>
                    <a:lstStyle/>
                    <a:p>
                      <a:pPr algn="ctr"/>
                      <a:r>
                        <a:rPr lang="en-US" sz="1600" dirty="0">
                          <a:effectLst/>
                          <a:latin typeface="Avenir Next" panose="020B0503020202020204" pitchFamily="34" charset="0"/>
                        </a:rPr>
                        <a:t>U.S. Patent No. 10,617,726</a:t>
                      </a:r>
                      <a:endParaRPr lang="en-US" sz="1600" dirty="0">
                        <a:latin typeface="Avenir Next" panose="020B0503020202020204" pitchFamily="34" charset="0"/>
                      </a:endParaRPr>
                    </a:p>
                  </a:txBody>
                  <a:tcPr anchor="ct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600" dirty="0">
                          <a:effectLst/>
                          <a:latin typeface="Avenir Next" panose="020B0503020202020204" pitchFamily="34" charset="0"/>
                        </a:rPr>
                        <a:t>A composition of matter comprising Lactobacillus fermentum Qi6 having Accession No. PTA-122195, grown as a biofilm, and a carrier.</a:t>
                      </a:r>
                      <a:endParaRPr lang="en-US" sz="1600" dirty="0">
                        <a:effectLst/>
                        <a:latin typeface="Avenir Next" panose="020B0503020202020204" pitchFamily="34" charset="0"/>
                        <a:ea typeface="Times New Roman" panose="02020603050405020304" pitchFamily="18" charset="0"/>
                        <a:cs typeface="Times New Roman" panose="02020603050405020304" pitchFamily="18" charset="0"/>
                      </a:endParaRPr>
                    </a:p>
                  </a:txBody>
                  <a:tcPr anchor="ctr"/>
                </a:tc>
                <a:tc>
                  <a:txBody>
                    <a:bodyPr/>
                    <a:lstStyle/>
                    <a:p>
                      <a:pPr algn="ctr"/>
                      <a:r>
                        <a:rPr lang="en-US" sz="1600" dirty="0">
                          <a:latin typeface="Avenir Next" panose="020B0503020202020204" pitchFamily="34" charset="0"/>
                        </a:rPr>
                        <a:t>2036</a:t>
                      </a:r>
                    </a:p>
                  </a:txBody>
                  <a:tcPr anchor="ctr"/>
                </a:tc>
                <a:extLst>
                  <a:ext uri="{0D108BD9-81ED-4DB2-BD59-A6C34878D82A}">
                    <a16:rowId xmlns:a16="http://schemas.microsoft.com/office/drawing/2014/main" val="2902248808"/>
                  </a:ext>
                </a:extLst>
              </a:tr>
              <a:tr h="1191137">
                <a:tc>
                  <a:txBody>
                    <a:bodyPr/>
                    <a:lstStyle/>
                    <a:p>
                      <a:pPr algn="ctr"/>
                      <a:r>
                        <a:rPr lang="en-US" sz="1600" b="1" dirty="0">
                          <a:effectLst/>
                          <a:latin typeface="Avenir Next" panose="020B0503020202020204" pitchFamily="34" charset="0"/>
                        </a:rPr>
                        <a:t>U.S. Patent No.  11,457,633</a:t>
                      </a:r>
                      <a:endParaRPr lang="en-US" sz="1600" b="1" dirty="0">
                        <a:latin typeface="Avenir Next" panose="020B0503020202020204" pitchFamily="34" charset="0"/>
                      </a:endParaRPr>
                    </a:p>
                  </a:txBody>
                  <a:tcPr anchor="ct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600" dirty="0">
                          <a:effectLst/>
                          <a:latin typeface="Avenir Next" panose="020B0503020202020204" pitchFamily="34" charset="0"/>
                        </a:rPr>
                        <a:t>A method for enhancing a barrier against microbial contamination of a surface, wherein said method comprises applying to the surface a composition comprising inactivated Lactobacillus spp. that had been grown as biofilm.</a:t>
                      </a:r>
                      <a:endParaRPr lang="en-US" sz="1600" dirty="0">
                        <a:latin typeface="Avenir Next" panose="020B0503020202020204" pitchFamily="34" charset="0"/>
                        <a:ea typeface="Times New Roman" panose="02020603050405020304" pitchFamily="18" charset="0"/>
                        <a:cs typeface="Times New Roman" panose="02020603050405020304" pitchFamily="18" charset="0"/>
                      </a:endParaRPr>
                    </a:p>
                  </a:txBody>
                  <a:tcPr anchor="ctr"/>
                </a:tc>
                <a:tc>
                  <a:txBody>
                    <a:bodyPr/>
                    <a:lstStyle/>
                    <a:p>
                      <a:pPr algn="ctr"/>
                      <a:r>
                        <a:rPr lang="en-US" sz="1600" b="1" dirty="0">
                          <a:latin typeface="Avenir Next" panose="020B0503020202020204" pitchFamily="34" charset="0"/>
                        </a:rPr>
                        <a:t>2040</a:t>
                      </a:r>
                    </a:p>
                  </a:txBody>
                  <a:tcPr anchor="ctr"/>
                </a:tc>
                <a:extLst>
                  <a:ext uri="{0D108BD9-81ED-4DB2-BD59-A6C34878D82A}">
                    <a16:rowId xmlns:a16="http://schemas.microsoft.com/office/drawing/2014/main" val="2772388037"/>
                  </a:ext>
                </a:extLst>
              </a:tr>
            </a:tbl>
          </a:graphicData>
        </a:graphic>
      </p:graphicFrame>
    </p:spTree>
    <p:extLst>
      <p:ext uri="{BB962C8B-B14F-4D97-AF65-F5344CB8AC3E}">
        <p14:creationId xmlns:p14="http://schemas.microsoft.com/office/powerpoint/2010/main" val="2141700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A45141-45F1-0A77-FE4E-CBCA53A2BEB0}"/>
              </a:ext>
            </a:extLst>
          </p:cNvPr>
          <p:cNvSpPr>
            <a:spLocks noGrp="1"/>
          </p:cNvSpPr>
          <p:nvPr>
            <p:ph type="title"/>
          </p:nvPr>
        </p:nvSpPr>
        <p:spPr>
          <a:xfrm>
            <a:off x="1085088" y="609600"/>
            <a:ext cx="10873674" cy="758952"/>
          </a:xfrm>
        </p:spPr>
        <p:txBody>
          <a:bodyPr/>
          <a:lstStyle/>
          <a:p>
            <a:r>
              <a:rPr lang="en-US" sz="3600" dirty="0" err="1"/>
              <a:t>bv</a:t>
            </a:r>
            <a:r>
              <a:rPr lang="en-US" sz="3600" dirty="0"/>
              <a:t> product launch in 2028: plan </a:t>
            </a:r>
          </a:p>
        </p:txBody>
      </p:sp>
      <p:sp>
        <p:nvSpPr>
          <p:cNvPr id="5" name="Footer Placeholder 4">
            <a:extLst>
              <a:ext uri="{FF2B5EF4-FFF2-40B4-BE49-F238E27FC236}">
                <a16:creationId xmlns:a16="http://schemas.microsoft.com/office/drawing/2014/main" id="{F0D8A8D9-0655-E1FF-7DED-F2EC492D6EE1}"/>
              </a:ext>
            </a:extLst>
          </p:cNvPr>
          <p:cNvSpPr>
            <a:spLocks noGrp="1"/>
          </p:cNvSpPr>
          <p:nvPr>
            <p:ph type="ftr" sz="quarter" idx="11"/>
          </p:nvPr>
        </p:nvSpPr>
        <p:spPr>
          <a:xfrm rot="16200000">
            <a:off x="-593020" y="1231010"/>
            <a:ext cx="2307772" cy="314403"/>
          </a:xfrm>
        </p:spPr>
        <p:txBody>
          <a:bodyPr/>
          <a:lstStyle/>
          <a:p>
            <a:r>
              <a:rPr lang="en-US" dirty="0"/>
              <a:t>Quorum innovations</a:t>
            </a:r>
          </a:p>
        </p:txBody>
      </p:sp>
      <p:sp>
        <p:nvSpPr>
          <p:cNvPr id="6" name="Text Placeholder 5">
            <a:extLst>
              <a:ext uri="{FF2B5EF4-FFF2-40B4-BE49-F238E27FC236}">
                <a16:creationId xmlns:a16="http://schemas.microsoft.com/office/drawing/2014/main" id="{8A56D8AC-E390-DBD3-E5E6-5C36EE1E422A}"/>
              </a:ext>
            </a:extLst>
          </p:cNvPr>
          <p:cNvSpPr>
            <a:spLocks noGrp="1"/>
          </p:cNvSpPr>
          <p:nvPr>
            <p:ph type="body" sz="quarter" idx="16"/>
          </p:nvPr>
        </p:nvSpPr>
        <p:spPr>
          <a:xfrm>
            <a:off x="1298447" y="2441448"/>
            <a:ext cx="1542723" cy="758952"/>
          </a:xfrm>
        </p:spPr>
        <p:txBody>
          <a:bodyPr/>
          <a:lstStyle/>
          <a:p>
            <a:r>
              <a:rPr lang="en-US" dirty="0"/>
              <a:t>Regulatory strategy</a:t>
            </a:r>
          </a:p>
        </p:txBody>
      </p:sp>
      <p:sp>
        <p:nvSpPr>
          <p:cNvPr id="7" name="Text Placeholder 6">
            <a:extLst>
              <a:ext uri="{FF2B5EF4-FFF2-40B4-BE49-F238E27FC236}">
                <a16:creationId xmlns:a16="http://schemas.microsoft.com/office/drawing/2014/main" id="{E09179A7-F937-7895-8FC1-19E3BCFE6A3B}"/>
              </a:ext>
            </a:extLst>
          </p:cNvPr>
          <p:cNvSpPr>
            <a:spLocks noGrp="1"/>
          </p:cNvSpPr>
          <p:nvPr>
            <p:ph type="body" sz="quarter" idx="17"/>
          </p:nvPr>
        </p:nvSpPr>
        <p:spPr>
          <a:xfrm>
            <a:off x="1298446" y="3730753"/>
            <a:ext cx="1690987" cy="1142999"/>
          </a:xfrm>
        </p:spPr>
        <p:txBody>
          <a:bodyPr/>
          <a:lstStyle/>
          <a:p>
            <a:pPr>
              <a:spcBef>
                <a:spcPts val="0"/>
              </a:spcBef>
              <a:spcAft>
                <a:spcPts val="0"/>
              </a:spcAft>
            </a:pPr>
            <a:r>
              <a:rPr lang="en-US" dirty="0"/>
              <a:t>Medical Device: </a:t>
            </a:r>
          </a:p>
          <a:p>
            <a:pPr>
              <a:spcBef>
                <a:spcPts val="0"/>
              </a:spcBef>
              <a:spcAft>
                <a:spcPts val="0"/>
              </a:spcAft>
            </a:pPr>
            <a:r>
              <a:rPr lang="en-US" dirty="0"/>
              <a:t>De-Novo Application</a:t>
            </a:r>
          </a:p>
          <a:p>
            <a:pPr>
              <a:spcBef>
                <a:spcPts val="0"/>
              </a:spcBef>
              <a:spcAft>
                <a:spcPts val="0"/>
              </a:spcAft>
            </a:pPr>
            <a:r>
              <a:rPr lang="en-US" dirty="0"/>
              <a:t>Breakthrough Designation</a:t>
            </a:r>
          </a:p>
          <a:p>
            <a:pPr>
              <a:spcBef>
                <a:spcPts val="0"/>
              </a:spcBef>
              <a:spcAft>
                <a:spcPts val="0"/>
              </a:spcAft>
            </a:pPr>
            <a:r>
              <a:rPr lang="en-US" dirty="0"/>
              <a:t>Pre-Submission mid-2024</a:t>
            </a:r>
          </a:p>
          <a:p>
            <a:endParaRPr lang="en-US" dirty="0"/>
          </a:p>
        </p:txBody>
      </p:sp>
      <p:sp>
        <p:nvSpPr>
          <p:cNvPr id="8" name="Text Placeholder 7">
            <a:extLst>
              <a:ext uri="{FF2B5EF4-FFF2-40B4-BE49-F238E27FC236}">
                <a16:creationId xmlns:a16="http://schemas.microsoft.com/office/drawing/2014/main" id="{55462C4A-E218-EEFA-1C3B-FC78BE890049}"/>
              </a:ext>
            </a:extLst>
          </p:cNvPr>
          <p:cNvSpPr>
            <a:spLocks noGrp="1"/>
          </p:cNvSpPr>
          <p:nvPr>
            <p:ph type="body" sz="quarter" idx="18"/>
          </p:nvPr>
        </p:nvSpPr>
        <p:spPr>
          <a:xfrm>
            <a:off x="3383279" y="2441448"/>
            <a:ext cx="1776549" cy="758952"/>
          </a:xfrm>
        </p:spPr>
        <p:txBody>
          <a:bodyPr/>
          <a:lstStyle/>
          <a:p>
            <a:r>
              <a:rPr lang="en-US" dirty="0"/>
              <a:t>formulation</a:t>
            </a:r>
          </a:p>
        </p:txBody>
      </p:sp>
      <p:sp>
        <p:nvSpPr>
          <p:cNvPr id="9" name="Text Placeholder 8">
            <a:extLst>
              <a:ext uri="{FF2B5EF4-FFF2-40B4-BE49-F238E27FC236}">
                <a16:creationId xmlns:a16="http://schemas.microsoft.com/office/drawing/2014/main" id="{54E48D88-9438-AF74-9E7B-54985E0231C6}"/>
              </a:ext>
            </a:extLst>
          </p:cNvPr>
          <p:cNvSpPr>
            <a:spLocks noGrp="1"/>
          </p:cNvSpPr>
          <p:nvPr>
            <p:ph type="body" sz="quarter" idx="19"/>
          </p:nvPr>
        </p:nvSpPr>
        <p:spPr/>
        <p:txBody>
          <a:bodyPr/>
          <a:lstStyle/>
          <a:p>
            <a:r>
              <a:rPr lang="en-US" dirty="0"/>
              <a:t>Initial formulations will be produced and tested in-house then outsourced to CMO</a:t>
            </a:r>
          </a:p>
          <a:p>
            <a:endParaRPr lang="en-US" dirty="0"/>
          </a:p>
        </p:txBody>
      </p:sp>
      <p:sp>
        <p:nvSpPr>
          <p:cNvPr id="10" name="Text Placeholder 9">
            <a:extLst>
              <a:ext uri="{FF2B5EF4-FFF2-40B4-BE49-F238E27FC236}">
                <a16:creationId xmlns:a16="http://schemas.microsoft.com/office/drawing/2014/main" id="{04554076-E5E4-8026-26DB-B67E2F12CFD7}"/>
              </a:ext>
            </a:extLst>
          </p:cNvPr>
          <p:cNvSpPr>
            <a:spLocks noGrp="1"/>
          </p:cNvSpPr>
          <p:nvPr>
            <p:ph type="body" sz="quarter" idx="20"/>
          </p:nvPr>
        </p:nvSpPr>
        <p:spPr>
          <a:xfrm>
            <a:off x="5468112" y="2441448"/>
            <a:ext cx="2006576" cy="758952"/>
          </a:xfrm>
        </p:spPr>
        <p:txBody>
          <a:bodyPr/>
          <a:lstStyle/>
          <a:p>
            <a:r>
              <a:rPr lang="en-US" dirty="0"/>
              <a:t>Manufacturing &amp; scalability</a:t>
            </a:r>
          </a:p>
        </p:txBody>
      </p:sp>
      <p:sp>
        <p:nvSpPr>
          <p:cNvPr id="11" name="Text Placeholder 10">
            <a:extLst>
              <a:ext uri="{FF2B5EF4-FFF2-40B4-BE49-F238E27FC236}">
                <a16:creationId xmlns:a16="http://schemas.microsoft.com/office/drawing/2014/main" id="{EAE8038A-B730-4711-D7B5-851B7FAAD8A7}"/>
              </a:ext>
            </a:extLst>
          </p:cNvPr>
          <p:cNvSpPr>
            <a:spLocks noGrp="1"/>
          </p:cNvSpPr>
          <p:nvPr>
            <p:ph type="body" sz="quarter" idx="21"/>
          </p:nvPr>
        </p:nvSpPr>
        <p:spPr>
          <a:xfrm>
            <a:off x="5468111" y="3730752"/>
            <a:ext cx="1700131" cy="1143000"/>
          </a:xfrm>
        </p:spPr>
        <p:txBody>
          <a:bodyPr/>
          <a:lstStyle/>
          <a:p>
            <a:pPr>
              <a:spcBef>
                <a:spcPts val="0"/>
              </a:spcBef>
              <a:spcAft>
                <a:spcPts val="0"/>
              </a:spcAft>
            </a:pPr>
            <a:r>
              <a:rPr lang="en-US" dirty="0"/>
              <a:t>Quorum is already aligned with </a:t>
            </a:r>
            <a:r>
              <a:rPr lang="en-US" dirty="0" err="1"/>
              <a:t>Bacthera</a:t>
            </a:r>
            <a:r>
              <a:rPr lang="en-US" dirty="0"/>
              <a:t>, a global CMO specializing in biologic manufacturing</a:t>
            </a:r>
          </a:p>
          <a:p>
            <a:endParaRPr lang="en-US" dirty="0"/>
          </a:p>
        </p:txBody>
      </p:sp>
      <p:sp>
        <p:nvSpPr>
          <p:cNvPr id="12" name="Text Placeholder 11">
            <a:extLst>
              <a:ext uri="{FF2B5EF4-FFF2-40B4-BE49-F238E27FC236}">
                <a16:creationId xmlns:a16="http://schemas.microsoft.com/office/drawing/2014/main" id="{357CF821-3BB7-EAAC-D7BB-89DCEE250798}"/>
              </a:ext>
            </a:extLst>
          </p:cNvPr>
          <p:cNvSpPr>
            <a:spLocks noGrp="1"/>
          </p:cNvSpPr>
          <p:nvPr>
            <p:ph type="body" sz="quarter" idx="22"/>
          </p:nvPr>
        </p:nvSpPr>
        <p:spPr>
          <a:xfrm>
            <a:off x="7552944" y="2441448"/>
            <a:ext cx="1868642" cy="758952"/>
          </a:xfrm>
        </p:spPr>
        <p:txBody>
          <a:bodyPr/>
          <a:lstStyle/>
          <a:p>
            <a:r>
              <a:rPr lang="en-US" dirty="0"/>
              <a:t>Medical device standard testing</a:t>
            </a:r>
          </a:p>
        </p:txBody>
      </p:sp>
      <p:sp>
        <p:nvSpPr>
          <p:cNvPr id="13" name="Text Placeholder 12">
            <a:extLst>
              <a:ext uri="{FF2B5EF4-FFF2-40B4-BE49-F238E27FC236}">
                <a16:creationId xmlns:a16="http://schemas.microsoft.com/office/drawing/2014/main" id="{808185AA-496A-A5EB-3328-97A615D131B5}"/>
              </a:ext>
            </a:extLst>
          </p:cNvPr>
          <p:cNvSpPr>
            <a:spLocks noGrp="1"/>
          </p:cNvSpPr>
          <p:nvPr>
            <p:ph type="body" sz="quarter" idx="23"/>
          </p:nvPr>
        </p:nvSpPr>
        <p:spPr>
          <a:xfrm>
            <a:off x="7562088" y="3730752"/>
            <a:ext cx="1868642" cy="1143000"/>
          </a:xfrm>
        </p:spPr>
        <p:txBody>
          <a:bodyPr/>
          <a:lstStyle/>
          <a:p>
            <a:r>
              <a:rPr lang="en-US" dirty="0"/>
              <a:t>Include shelf-life, package, shipping testing and performance testing (sterility, mouse vaginal irritation testing, human patch testing)</a:t>
            </a:r>
          </a:p>
          <a:p>
            <a:endParaRPr lang="en-US" dirty="0"/>
          </a:p>
        </p:txBody>
      </p:sp>
      <p:sp>
        <p:nvSpPr>
          <p:cNvPr id="14" name="Text Placeholder 13">
            <a:extLst>
              <a:ext uri="{FF2B5EF4-FFF2-40B4-BE49-F238E27FC236}">
                <a16:creationId xmlns:a16="http://schemas.microsoft.com/office/drawing/2014/main" id="{37831CC4-0B09-14AA-184F-D3ECC41DECED}"/>
              </a:ext>
            </a:extLst>
          </p:cNvPr>
          <p:cNvSpPr>
            <a:spLocks noGrp="1"/>
          </p:cNvSpPr>
          <p:nvPr>
            <p:ph type="body" sz="quarter" idx="28"/>
          </p:nvPr>
        </p:nvSpPr>
        <p:spPr>
          <a:xfrm>
            <a:off x="9637776" y="2441448"/>
            <a:ext cx="2015508" cy="758952"/>
          </a:xfrm>
        </p:spPr>
        <p:txBody>
          <a:bodyPr/>
          <a:lstStyle/>
          <a:p>
            <a:r>
              <a:rPr lang="en-US" dirty="0"/>
              <a:t>Clinical trials: safety &amp; efficacy</a:t>
            </a:r>
          </a:p>
        </p:txBody>
      </p:sp>
      <p:sp>
        <p:nvSpPr>
          <p:cNvPr id="15" name="Text Placeholder 14">
            <a:extLst>
              <a:ext uri="{FF2B5EF4-FFF2-40B4-BE49-F238E27FC236}">
                <a16:creationId xmlns:a16="http://schemas.microsoft.com/office/drawing/2014/main" id="{7511B12E-ED27-B573-2E5E-DBA687F9987D}"/>
              </a:ext>
            </a:extLst>
          </p:cNvPr>
          <p:cNvSpPr>
            <a:spLocks noGrp="1"/>
          </p:cNvSpPr>
          <p:nvPr>
            <p:ph type="body" sz="quarter" idx="29"/>
          </p:nvPr>
        </p:nvSpPr>
        <p:spPr>
          <a:xfrm>
            <a:off x="9637776" y="3730752"/>
            <a:ext cx="2412710" cy="1252728"/>
          </a:xfrm>
        </p:spPr>
        <p:txBody>
          <a:bodyPr/>
          <a:lstStyle/>
          <a:p>
            <a:r>
              <a:rPr lang="en-US" dirty="0"/>
              <a:t>Remotely-conducted clinical trials could be done prior to FDA clearance under </a:t>
            </a:r>
            <a:r>
              <a:rPr lang="en-US" sz="1400" dirty="0">
                <a:solidFill>
                  <a:srgbClr val="212121"/>
                </a:solidFill>
              </a:rPr>
              <a:t>Medical Device IDE Non-significant </a:t>
            </a:r>
            <a:r>
              <a:rPr lang="en-US" sz="1400" dirty="0"/>
              <a:t>Risk category </a:t>
            </a:r>
            <a:r>
              <a:rPr lang="en-US" sz="1400" kern="0" dirty="0">
                <a:effectLs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§812.2 (b)</a:t>
            </a:r>
            <a:endParaRPr lang="en-US" sz="1400" dirty="0"/>
          </a:p>
          <a:p>
            <a:pPr>
              <a:spcBef>
                <a:spcPts val="0"/>
              </a:spcBef>
              <a:spcAft>
                <a:spcPts val="0"/>
              </a:spcAft>
            </a:pPr>
            <a:endParaRPr lang="en-US" dirty="0"/>
          </a:p>
          <a:p>
            <a:endParaRPr lang="en-US" dirty="0"/>
          </a:p>
        </p:txBody>
      </p:sp>
      <p:pic>
        <p:nvPicPr>
          <p:cNvPr id="16" name="Content Placeholder 25" descr="Microscopic view of a suspended bubble-like material with water in it">
            <a:extLst>
              <a:ext uri="{FF2B5EF4-FFF2-40B4-BE49-F238E27FC236}">
                <a16:creationId xmlns:a16="http://schemas.microsoft.com/office/drawing/2014/main" id="{B083ED63-584D-2579-2721-B716F3BC8F6B}"/>
              </a:ext>
            </a:extLst>
          </p:cNvPr>
          <p:cNvPicPr>
            <a:picLocks noGrp="1" noChangeAspect="1"/>
          </p:cNvPicPr>
          <p:nvPr>
            <p:ph type="pic" sz="quarter" idx="30"/>
          </p:nvPr>
        </p:nvPicPr>
        <p:blipFill>
          <a:blip r:embed="rId3">
            <a:alphaModFix amt="70000"/>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0" y="5175250"/>
            <a:ext cx="12188825" cy="1682750"/>
          </a:xfrm>
          <a:custGeom>
            <a:avLst/>
            <a:gdLst>
              <a:gd name="connsiteX0" fmla="*/ 0 w 12192000"/>
              <a:gd name="connsiteY0" fmla="*/ 0 h 1588010"/>
              <a:gd name="connsiteX1" fmla="*/ 12192000 w 12192000"/>
              <a:gd name="connsiteY1" fmla="*/ 0 h 1588010"/>
              <a:gd name="connsiteX2" fmla="*/ 12192000 w 12192000"/>
              <a:gd name="connsiteY2" fmla="*/ 1588010 h 1588010"/>
              <a:gd name="connsiteX3" fmla="*/ 0 w 12192000"/>
              <a:gd name="connsiteY3" fmla="*/ 1588010 h 1588010"/>
            </a:gdLst>
            <a:ahLst/>
            <a:cxnLst>
              <a:cxn ang="0">
                <a:pos x="connsiteX0" y="connsiteY0"/>
              </a:cxn>
              <a:cxn ang="0">
                <a:pos x="connsiteX1" y="connsiteY1"/>
              </a:cxn>
              <a:cxn ang="0">
                <a:pos x="connsiteX2" y="connsiteY2"/>
              </a:cxn>
              <a:cxn ang="0">
                <a:pos x="connsiteX3" y="connsiteY3"/>
              </a:cxn>
            </a:cxnLst>
            <a:rect l="l" t="t" r="r" b="b"/>
            <a:pathLst>
              <a:path w="12192000" h="1588010">
                <a:moveTo>
                  <a:pt x="0" y="0"/>
                </a:moveTo>
                <a:lnTo>
                  <a:pt x="12192000" y="0"/>
                </a:lnTo>
                <a:lnTo>
                  <a:pt x="12192000" y="1588010"/>
                </a:lnTo>
                <a:lnTo>
                  <a:pt x="0" y="1588010"/>
                </a:lnTo>
                <a:close/>
              </a:path>
            </a:pathLst>
          </a:custGeom>
          <a:solidFill>
            <a:schemeClr val="accent2"/>
          </a:solidFill>
        </p:spPr>
      </p:pic>
      <p:cxnSp>
        <p:nvCxnSpPr>
          <p:cNvPr id="17" name="Straight Connector 16">
            <a:extLst>
              <a:ext uri="{FF2B5EF4-FFF2-40B4-BE49-F238E27FC236}">
                <a16:creationId xmlns:a16="http://schemas.microsoft.com/office/drawing/2014/main" id="{8488A0F8-E720-D31B-750D-634FA849B5A9}"/>
              </a:ext>
              <a:ext uri="{C183D7F6-B498-43B3-948B-1728B52AA6E4}">
                <adec:decorative xmlns:adec="http://schemas.microsoft.com/office/drawing/2017/decorative" val="1"/>
              </a:ext>
            </a:extLst>
          </p:cNvPr>
          <p:cNvCxnSpPr>
            <a:cxnSpLocks/>
          </p:cNvCxnSpPr>
          <p:nvPr/>
        </p:nvCxnSpPr>
        <p:spPr>
          <a:xfrm>
            <a:off x="649224" y="5172458"/>
            <a:ext cx="0" cy="6187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3EE887-A172-F01E-98D1-8781769CBEDE}"/>
              </a:ext>
            </a:extLst>
          </p:cNvPr>
          <p:cNvSpPr>
            <a:spLocks noGrp="1"/>
          </p:cNvSpPr>
          <p:nvPr>
            <p:ph type="sldNum" sz="quarter" idx="10"/>
          </p:nvPr>
        </p:nvSpPr>
        <p:spPr/>
        <p:txBody>
          <a:bodyPr/>
          <a:lstStyle/>
          <a:p>
            <a:fld id="{75DF2D63-3FF5-D547-96B9-BE9CCD1ABA58}" type="slidenum">
              <a:rPr lang="en-US" smtClean="0"/>
              <a:pPr/>
              <a:t>11</a:t>
            </a:fld>
            <a:endParaRPr lang="en-US" dirty="0"/>
          </a:p>
        </p:txBody>
      </p:sp>
    </p:spTree>
    <p:extLst>
      <p:ext uri="{BB962C8B-B14F-4D97-AF65-F5344CB8AC3E}">
        <p14:creationId xmlns:p14="http://schemas.microsoft.com/office/powerpoint/2010/main" val="2607450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5327E6-13FB-2F71-A207-72E15A0136DB}"/>
              </a:ext>
            </a:extLst>
          </p:cNvPr>
          <p:cNvSpPr>
            <a:spLocks noGrp="1"/>
          </p:cNvSpPr>
          <p:nvPr>
            <p:ph type="title"/>
          </p:nvPr>
        </p:nvSpPr>
        <p:spPr>
          <a:xfrm>
            <a:off x="1142995" y="5398009"/>
            <a:ext cx="6010279" cy="621792"/>
          </a:xfrm>
        </p:spPr>
        <p:txBody>
          <a:bodyPr/>
          <a:lstStyle/>
          <a:p>
            <a:r>
              <a:rPr lang="en-US" dirty="0"/>
              <a:t>Qi 601 Timeline </a:t>
            </a:r>
          </a:p>
        </p:txBody>
      </p:sp>
      <p:pic>
        <p:nvPicPr>
          <p:cNvPr id="21" name="Content Placeholder 25" descr="Test tubes with one test tube in orange with drops">
            <a:extLst>
              <a:ext uri="{FF2B5EF4-FFF2-40B4-BE49-F238E27FC236}">
                <a16:creationId xmlns:a16="http://schemas.microsoft.com/office/drawing/2014/main" id="{FE365C49-5FBF-04F7-2612-59A6D6F84C37}"/>
              </a:ext>
            </a:extLst>
          </p:cNvPr>
          <p:cNvPicPr>
            <a:picLocks noGrp="1" noChangeAspect="1"/>
          </p:cNvPicPr>
          <p:nvPr>
            <p:ph type="pic" sz="quarter" idx="3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p:pic>
      <p:sp>
        <p:nvSpPr>
          <p:cNvPr id="22" name="Rectangle 21">
            <a:extLst>
              <a:ext uri="{FF2B5EF4-FFF2-40B4-BE49-F238E27FC236}">
                <a16:creationId xmlns:a16="http://schemas.microsoft.com/office/drawing/2014/main" id="{F6BA20C7-F48C-429D-2FA7-B7B83A800FA9}"/>
              </a:ext>
              <a:ext uri="{C183D7F6-B498-43B3-948B-1728B52AA6E4}">
                <adec:decorative xmlns:adec="http://schemas.microsoft.com/office/drawing/2017/decorative" val="1"/>
              </a:ext>
            </a:extLst>
          </p:cNvPr>
          <p:cNvSpPr/>
          <p:nvPr/>
        </p:nvSpPr>
        <p:spPr>
          <a:xfrm>
            <a:off x="-1" y="0"/>
            <a:ext cx="2285995" cy="1685542"/>
          </a:xfrm>
          <a:prstGeom prst="rect">
            <a:avLst/>
          </a:prstGeom>
          <a:gradFill flip="none" rotWithShape="1">
            <a:gsLst>
              <a:gs pos="0">
                <a:schemeClr val="bg1">
                  <a:alpha val="0"/>
                </a:schemeClr>
              </a:gs>
              <a:gs pos="8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a:extLst>
              <a:ext uri="{FF2B5EF4-FFF2-40B4-BE49-F238E27FC236}">
                <a16:creationId xmlns:a16="http://schemas.microsoft.com/office/drawing/2014/main" id="{90BE788E-706D-5D5C-B17F-51759A2CC61A}"/>
              </a:ext>
            </a:extLst>
          </p:cNvPr>
          <p:cNvSpPr>
            <a:spLocks noGrp="1"/>
          </p:cNvSpPr>
          <p:nvPr>
            <p:ph type="ftr" sz="quarter" idx="11"/>
          </p:nvPr>
        </p:nvSpPr>
        <p:spPr>
          <a:xfrm rot="16200000">
            <a:off x="-448176" y="1203840"/>
            <a:ext cx="2237233" cy="231889"/>
          </a:xfrm>
        </p:spPr>
        <p:txBody>
          <a:bodyPr/>
          <a:lstStyle/>
          <a:p>
            <a:r>
              <a:rPr lang="en-US" dirty="0"/>
              <a:t>QUORUM INNOVATIONS</a:t>
            </a:r>
          </a:p>
        </p:txBody>
      </p:sp>
      <p:sp>
        <p:nvSpPr>
          <p:cNvPr id="4" name="Slide Number Placeholder 3">
            <a:extLst>
              <a:ext uri="{FF2B5EF4-FFF2-40B4-BE49-F238E27FC236}">
                <a16:creationId xmlns:a16="http://schemas.microsoft.com/office/drawing/2014/main" id="{A9519E8E-7F0D-C4E6-CC87-3F8B896EF0E1}"/>
              </a:ext>
            </a:extLst>
          </p:cNvPr>
          <p:cNvSpPr>
            <a:spLocks noGrp="1"/>
          </p:cNvSpPr>
          <p:nvPr>
            <p:ph type="sldNum" sz="quarter" idx="10"/>
          </p:nvPr>
        </p:nvSpPr>
        <p:spPr/>
        <p:txBody>
          <a:bodyPr/>
          <a:lstStyle/>
          <a:p>
            <a:fld id="{75DF2D63-3FF5-D547-96B9-BE9CCD1ABA58}" type="slidenum">
              <a:rPr lang="en-US" smtClean="0"/>
              <a:pPr/>
              <a:t>12</a:t>
            </a:fld>
            <a:endParaRPr lang="en-US" dirty="0"/>
          </a:p>
        </p:txBody>
      </p:sp>
      <p:sp>
        <p:nvSpPr>
          <p:cNvPr id="82" name="Text Placeholder 81">
            <a:extLst>
              <a:ext uri="{FF2B5EF4-FFF2-40B4-BE49-F238E27FC236}">
                <a16:creationId xmlns:a16="http://schemas.microsoft.com/office/drawing/2014/main" id="{2E1F38AB-E038-4CD1-618A-52B12F7A4BB5}"/>
              </a:ext>
            </a:extLst>
          </p:cNvPr>
          <p:cNvSpPr>
            <a:spLocks noGrp="1"/>
          </p:cNvSpPr>
          <p:nvPr>
            <p:ph type="body" sz="quarter" idx="32"/>
          </p:nvPr>
        </p:nvSpPr>
        <p:spPr/>
        <p:txBody>
          <a:bodyPr/>
          <a:lstStyle/>
          <a:p>
            <a:endParaRPr lang="en-US" dirty="0"/>
          </a:p>
        </p:txBody>
      </p:sp>
      <p:sp>
        <p:nvSpPr>
          <p:cNvPr id="6" name="Text Placeholder 5">
            <a:extLst>
              <a:ext uri="{FF2B5EF4-FFF2-40B4-BE49-F238E27FC236}">
                <a16:creationId xmlns:a16="http://schemas.microsoft.com/office/drawing/2014/main" id="{D0A77C80-D935-F537-F818-8C03F02AF5D4}"/>
              </a:ext>
            </a:extLst>
          </p:cNvPr>
          <p:cNvSpPr>
            <a:spLocks noGrp="1"/>
          </p:cNvSpPr>
          <p:nvPr>
            <p:ph type="body" sz="quarter" idx="16"/>
          </p:nvPr>
        </p:nvSpPr>
        <p:spPr>
          <a:xfrm>
            <a:off x="1200474" y="3351784"/>
            <a:ext cx="1620520" cy="411476"/>
          </a:xfrm>
        </p:spPr>
        <p:txBody>
          <a:bodyPr/>
          <a:lstStyle/>
          <a:p>
            <a:r>
              <a:rPr lang="en-US" dirty="0"/>
              <a:t>Q3 2024</a:t>
            </a:r>
          </a:p>
        </p:txBody>
      </p:sp>
      <p:sp>
        <p:nvSpPr>
          <p:cNvPr id="11" name="Text Placeholder 10">
            <a:extLst>
              <a:ext uri="{FF2B5EF4-FFF2-40B4-BE49-F238E27FC236}">
                <a16:creationId xmlns:a16="http://schemas.microsoft.com/office/drawing/2014/main" id="{9E703999-0627-E209-2471-30DBE4AD3C40}"/>
              </a:ext>
            </a:extLst>
          </p:cNvPr>
          <p:cNvSpPr>
            <a:spLocks noGrp="1"/>
          </p:cNvSpPr>
          <p:nvPr>
            <p:ph type="body" sz="quarter" idx="17"/>
          </p:nvPr>
        </p:nvSpPr>
        <p:spPr>
          <a:xfrm>
            <a:off x="1216803" y="3803903"/>
            <a:ext cx="1653400" cy="1591059"/>
          </a:xfrm>
        </p:spPr>
        <p:txBody>
          <a:bodyPr/>
          <a:lstStyle/>
          <a:p>
            <a:pPr lvl="0"/>
            <a:r>
              <a:rPr lang="en-US" dirty="0"/>
              <a:t>Submit FDA 510(k) Pre-Submission meeting request regarding medical device application</a:t>
            </a:r>
          </a:p>
          <a:p>
            <a:endParaRPr lang="en-US" dirty="0"/>
          </a:p>
        </p:txBody>
      </p:sp>
      <p:sp>
        <p:nvSpPr>
          <p:cNvPr id="81" name="Text Placeholder 80">
            <a:extLst>
              <a:ext uri="{FF2B5EF4-FFF2-40B4-BE49-F238E27FC236}">
                <a16:creationId xmlns:a16="http://schemas.microsoft.com/office/drawing/2014/main" id="{F670FB6E-8396-CF15-B901-347F21C06620}"/>
              </a:ext>
            </a:extLst>
          </p:cNvPr>
          <p:cNvSpPr>
            <a:spLocks noGrp="1"/>
          </p:cNvSpPr>
          <p:nvPr>
            <p:ph type="body" sz="quarter" idx="31"/>
          </p:nvPr>
        </p:nvSpPr>
        <p:spPr>
          <a:xfrm>
            <a:off x="3108706" y="2638738"/>
            <a:ext cx="91440" cy="411480"/>
          </a:xfrm>
        </p:spPr>
        <p:txBody>
          <a:bodyPr/>
          <a:lstStyle/>
          <a:p>
            <a:endParaRPr lang="en-US" dirty="0"/>
          </a:p>
        </p:txBody>
      </p:sp>
      <p:sp>
        <p:nvSpPr>
          <p:cNvPr id="7" name="Text Placeholder 6">
            <a:extLst>
              <a:ext uri="{FF2B5EF4-FFF2-40B4-BE49-F238E27FC236}">
                <a16:creationId xmlns:a16="http://schemas.microsoft.com/office/drawing/2014/main" id="{CB9A58C4-B167-911B-151E-289752AE22A4}"/>
              </a:ext>
            </a:extLst>
          </p:cNvPr>
          <p:cNvSpPr>
            <a:spLocks noGrp="1"/>
          </p:cNvSpPr>
          <p:nvPr>
            <p:ph type="body" sz="quarter" idx="18"/>
          </p:nvPr>
        </p:nvSpPr>
        <p:spPr>
          <a:xfrm>
            <a:off x="3023391" y="3351784"/>
            <a:ext cx="1620520" cy="411476"/>
          </a:xfrm>
        </p:spPr>
        <p:txBody>
          <a:bodyPr/>
          <a:lstStyle/>
          <a:p>
            <a:r>
              <a:rPr lang="en-US" dirty="0"/>
              <a:t>Q4 2024</a:t>
            </a:r>
          </a:p>
        </p:txBody>
      </p:sp>
      <p:sp>
        <p:nvSpPr>
          <p:cNvPr id="12" name="Text Placeholder 11">
            <a:extLst>
              <a:ext uri="{FF2B5EF4-FFF2-40B4-BE49-F238E27FC236}">
                <a16:creationId xmlns:a16="http://schemas.microsoft.com/office/drawing/2014/main" id="{C5EC4B8C-DA99-ED1F-A340-C03D85FEEB16}"/>
              </a:ext>
            </a:extLst>
          </p:cNvPr>
          <p:cNvSpPr>
            <a:spLocks noGrp="1"/>
          </p:cNvSpPr>
          <p:nvPr>
            <p:ph type="body" sz="quarter" idx="19"/>
          </p:nvPr>
        </p:nvSpPr>
        <p:spPr>
          <a:xfrm>
            <a:off x="3033669" y="3803904"/>
            <a:ext cx="1525380" cy="1143000"/>
          </a:xfrm>
        </p:spPr>
        <p:txBody>
          <a:bodyPr/>
          <a:lstStyle/>
          <a:p>
            <a:pPr lvl="0"/>
            <a:r>
              <a:rPr lang="en-US" dirty="0"/>
              <a:t>Begin IRB-approved safety/tolerability clinical trial; to be completed in Q3 2025</a:t>
            </a:r>
          </a:p>
          <a:p>
            <a:endParaRPr lang="en-US" dirty="0"/>
          </a:p>
        </p:txBody>
      </p:sp>
      <p:sp>
        <p:nvSpPr>
          <p:cNvPr id="83" name="Text Placeholder 82">
            <a:extLst>
              <a:ext uri="{FF2B5EF4-FFF2-40B4-BE49-F238E27FC236}">
                <a16:creationId xmlns:a16="http://schemas.microsoft.com/office/drawing/2014/main" id="{D1FC7473-B976-1C94-F51C-63C1354C6881}"/>
              </a:ext>
            </a:extLst>
          </p:cNvPr>
          <p:cNvSpPr>
            <a:spLocks noGrp="1"/>
          </p:cNvSpPr>
          <p:nvPr>
            <p:ph type="body" sz="quarter" idx="33"/>
          </p:nvPr>
        </p:nvSpPr>
        <p:spPr>
          <a:xfrm>
            <a:off x="4918964" y="2638738"/>
            <a:ext cx="91440" cy="411480"/>
          </a:xfrm>
        </p:spPr>
        <p:txBody>
          <a:bodyPr/>
          <a:lstStyle/>
          <a:p>
            <a:endParaRPr lang="en-US" dirty="0"/>
          </a:p>
        </p:txBody>
      </p:sp>
      <p:sp>
        <p:nvSpPr>
          <p:cNvPr id="8" name="Text Placeholder 7">
            <a:extLst>
              <a:ext uri="{FF2B5EF4-FFF2-40B4-BE49-F238E27FC236}">
                <a16:creationId xmlns:a16="http://schemas.microsoft.com/office/drawing/2014/main" id="{CE2FC2AA-1AF5-2B4E-0A3F-ADBC8EED82AE}"/>
              </a:ext>
            </a:extLst>
          </p:cNvPr>
          <p:cNvSpPr>
            <a:spLocks noGrp="1"/>
          </p:cNvSpPr>
          <p:nvPr>
            <p:ph type="body" sz="quarter" idx="20"/>
          </p:nvPr>
        </p:nvSpPr>
        <p:spPr>
          <a:xfrm>
            <a:off x="4876801" y="3334514"/>
            <a:ext cx="1620520" cy="411476"/>
          </a:xfrm>
        </p:spPr>
        <p:txBody>
          <a:bodyPr/>
          <a:lstStyle/>
          <a:p>
            <a:r>
              <a:rPr lang="en-US" dirty="0"/>
              <a:t>Q4 2025</a:t>
            </a:r>
          </a:p>
        </p:txBody>
      </p:sp>
      <p:sp>
        <p:nvSpPr>
          <p:cNvPr id="13" name="Text Placeholder 12">
            <a:extLst>
              <a:ext uri="{FF2B5EF4-FFF2-40B4-BE49-F238E27FC236}">
                <a16:creationId xmlns:a16="http://schemas.microsoft.com/office/drawing/2014/main" id="{2F88EBF3-B74B-2BAE-FD85-77076F5567F5}"/>
              </a:ext>
            </a:extLst>
          </p:cNvPr>
          <p:cNvSpPr>
            <a:spLocks noGrp="1"/>
          </p:cNvSpPr>
          <p:nvPr>
            <p:ph type="body" sz="quarter" idx="21"/>
          </p:nvPr>
        </p:nvSpPr>
        <p:spPr>
          <a:xfrm>
            <a:off x="4876802" y="3795264"/>
            <a:ext cx="1442356" cy="1143000"/>
          </a:xfrm>
        </p:spPr>
        <p:txBody>
          <a:bodyPr/>
          <a:lstStyle/>
          <a:p>
            <a:pPr lvl="0"/>
            <a:r>
              <a:rPr lang="en-US" dirty="0"/>
              <a:t>Begin IRB-approved efficacy clinical trial to be completed in Q3 2026</a:t>
            </a:r>
          </a:p>
          <a:p>
            <a:endParaRPr lang="en-US" dirty="0"/>
          </a:p>
        </p:txBody>
      </p:sp>
      <p:sp>
        <p:nvSpPr>
          <p:cNvPr id="84" name="Text Placeholder 83">
            <a:extLst>
              <a:ext uri="{FF2B5EF4-FFF2-40B4-BE49-F238E27FC236}">
                <a16:creationId xmlns:a16="http://schemas.microsoft.com/office/drawing/2014/main" id="{3FE9BB50-1FAA-348B-F236-D51B9527BE3B}"/>
              </a:ext>
            </a:extLst>
          </p:cNvPr>
          <p:cNvSpPr>
            <a:spLocks noGrp="1"/>
          </p:cNvSpPr>
          <p:nvPr>
            <p:ph type="body" sz="quarter" idx="34"/>
          </p:nvPr>
        </p:nvSpPr>
        <p:spPr>
          <a:xfrm>
            <a:off x="6918200" y="2638738"/>
            <a:ext cx="91440" cy="411480"/>
          </a:xfrm>
        </p:spPr>
        <p:txBody>
          <a:bodyPr/>
          <a:lstStyle/>
          <a:p>
            <a:endParaRPr lang="en-US" dirty="0"/>
          </a:p>
        </p:txBody>
      </p:sp>
      <p:sp>
        <p:nvSpPr>
          <p:cNvPr id="9" name="Text Placeholder 8">
            <a:extLst>
              <a:ext uri="{FF2B5EF4-FFF2-40B4-BE49-F238E27FC236}">
                <a16:creationId xmlns:a16="http://schemas.microsoft.com/office/drawing/2014/main" id="{94E29500-4B8C-7CD9-C95A-3169C7062B63}"/>
              </a:ext>
            </a:extLst>
          </p:cNvPr>
          <p:cNvSpPr>
            <a:spLocks noGrp="1"/>
          </p:cNvSpPr>
          <p:nvPr>
            <p:ph type="body" sz="quarter" idx="22"/>
          </p:nvPr>
        </p:nvSpPr>
        <p:spPr>
          <a:xfrm>
            <a:off x="6906155" y="3334514"/>
            <a:ext cx="1620520" cy="411476"/>
          </a:xfrm>
        </p:spPr>
        <p:txBody>
          <a:bodyPr/>
          <a:lstStyle/>
          <a:p>
            <a:r>
              <a:rPr lang="en-US" dirty="0"/>
              <a:t>Q4 2026</a:t>
            </a:r>
          </a:p>
        </p:txBody>
      </p:sp>
      <p:sp>
        <p:nvSpPr>
          <p:cNvPr id="14" name="Text Placeholder 13">
            <a:extLst>
              <a:ext uri="{FF2B5EF4-FFF2-40B4-BE49-F238E27FC236}">
                <a16:creationId xmlns:a16="http://schemas.microsoft.com/office/drawing/2014/main" id="{24E8877F-2403-58C2-433E-442614700804}"/>
              </a:ext>
            </a:extLst>
          </p:cNvPr>
          <p:cNvSpPr>
            <a:spLocks noGrp="1"/>
          </p:cNvSpPr>
          <p:nvPr>
            <p:ph type="body" sz="quarter" idx="23"/>
          </p:nvPr>
        </p:nvSpPr>
        <p:spPr>
          <a:xfrm>
            <a:off x="6860157" y="3745990"/>
            <a:ext cx="1620520" cy="1143000"/>
          </a:xfrm>
        </p:spPr>
        <p:txBody>
          <a:bodyPr/>
          <a:lstStyle/>
          <a:p>
            <a:r>
              <a:rPr lang="en-US" dirty="0"/>
              <a:t>Complete medical device testing (shipping, packaging, sterility, sealing, in vitro safety) </a:t>
            </a:r>
          </a:p>
          <a:p>
            <a:endParaRPr lang="en-US" dirty="0"/>
          </a:p>
        </p:txBody>
      </p:sp>
      <p:sp>
        <p:nvSpPr>
          <p:cNvPr id="85" name="Text Placeholder 84">
            <a:extLst>
              <a:ext uri="{FF2B5EF4-FFF2-40B4-BE49-F238E27FC236}">
                <a16:creationId xmlns:a16="http://schemas.microsoft.com/office/drawing/2014/main" id="{158572BB-F863-F698-0C6D-57D4F3772E56}"/>
              </a:ext>
            </a:extLst>
          </p:cNvPr>
          <p:cNvSpPr>
            <a:spLocks noGrp="1"/>
          </p:cNvSpPr>
          <p:nvPr>
            <p:ph type="body" sz="quarter" idx="35"/>
          </p:nvPr>
        </p:nvSpPr>
        <p:spPr>
          <a:xfrm>
            <a:off x="8799578" y="2638738"/>
            <a:ext cx="91440" cy="411480"/>
          </a:xfrm>
        </p:spPr>
        <p:txBody>
          <a:bodyPr/>
          <a:lstStyle/>
          <a:p>
            <a:r>
              <a:rPr lang="en-US" dirty="0"/>
              <a:t>v</a:t>
            </a:r>
          </a:p>
        </p:txBody>
      </p:sp>
      <p:sp>
        <p:nvSpPr>
          <p:cNvPr id="10" name="Text Placeholder 9">
            <a:extLst>
              <a:ext uri="{FF2B5EF4-FFF2-40B4-BE49-F238E27FC236}">
                <a16:creationId xmlns:a16="http://schemas.microsoft.com/office/drawing/2014/main" id="{F9A6F37A-B065-126D-BAD3-C956D8BD8717}"/>
              </a:ext>
            </a:extLst>
          </p:cNvPr>
          <p:cNvSpPr>
            <a:spLocks noGrp="1"/>
          </p:cNvSpPr>
          <p:nvPr>
            <p:ph type="body" sz="quarter" idx="28"/>
          </p:nvPr>
        </p:nvSpPr>
        <p:spPr>
          <a:xfrm>
            <a:off x="8753416" y="3334514"/>
            <a:ext cx="1620520" cy="411476"/>
          </a:xfrm>
        </p:spPr>
        <p:txBody>
          <a:bodyPr/>
          <a:lstStyle/>
          <a:p>
            <a:r>
              <a:rPr lang="en-US" dirty="0"/>
              <a:t>Q1 2027</a:t>
            </a:r>
          </a:p>
        </p:txBody>
      </p:sp>
      <p:sp>
        <p:nvSpPr>
          <p:cNvPr id="15" name="Text Placeholder 14">
            <a:extLst>
              <a:ext uri="{FF2B5EF4-FFF2-40B4-BE49-F238E27FC236}">
                <a16:creationId xmlns:a16="http://schemas.microsoft.com/office/drawing/2014/main" id="{9AE2A7F3-EC70-CDB1-A10E-1EEDBFBDD571}"/>
              </a:ext>
            </a:extLst>
          </p:cNvPr>
          <p:cNvSpPr>
            <a:spLocks noGrp="1"/>
          </p:cNvSpPr>
          <p:nvPr>
            <p:ph type="body" sz="quarter" idx="29"/>
          </p:nvPr>
        </p:nvSpPr>
        <p:spPr>
          <a:xfrm>
            <a:off x="8753417" y="3803904"/>
            <a:ext cx="1620520" cy="1143000"/>
          </a:xfrm>
        </p:spPr>
        <p:txBody>
          <a:bodyPr/>
          <a:lstStyle/>
          <a:p>
            <a:pPr lvl="0"/>
            <a:r>
              <a:rPr lang="en-US" dirty="0"/>
              <a:t>Submit 510(k) application; assume 180 days for written FDA feedback and additional 180 days bilateral communication </a:t>
            </a:r>
          </a:p>
          <a:p>
            <a:endParaRPr lang="en-US" dirty="0"/>
          </a:p>
        </p:txBody>
      </p:sp>
      <p:sp>
        <p:nvSpPr>
          <p:cNvPr id="16" name="Text Placeholder 84">
            <a:extLst>
              <a:ext uri="{FF2B5EF4-FFF2-40B4-BE49-F238E27FC236}">
                <a16:creationId xmlns:a16="http://schemas.microsoft.com/office/drawing/2014/main" id="{488EB88D-F8E0-A56A-7271-0334D98B0896}"/>
              </a:ext>
            </a:extLst>
          </p:cNvPr>
          <p:cNvSpPr txBox="1">
            <a:spLocks/>
          </p:cNvSpPr>
          <p:nvPr/>
        </p:nvSpPr>
        <p:spPr>
          <a:xfrm>
            <a:off x="10601233" y="2638738"/>
            <a:ext cx="91440" cy="411480"/>
          </a:xfrm>
          <a:prstGeom prst="rect">
            <a:avLst/>
          </a:prstGeom>
          <a:solidFill>
            <a:schemeClr val="accent1"/>
          </a:solidFill>
        </p:spPr>
        <p:txBody>
          <a:bodyPr vert="horz" lIns="0" tIns="0" rIns="0" bIns="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baseline="0">
                <a:solidFill>
                  <a:schemeClr val="tx1">
                    <a:alpha val="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v</a:t>
            </a:r>
          </a:p>
        </p:txBody>
      </p:sp>
      <p:sp>
        <p:nvSpPr>
          <p:cNvPr id="17" name="Text Placeholder 9">
            <a:extLst>
              <a:ext uri="{FF2B5EF4-FFF2-40B4-BE49-F238E27FC236}">
                <a16:creationId xmlns:a16="http://schemas.microsoft.com/office/drawing/2014/main" id="{08A11229-5F47-CE41-01A8-CF704A259190}"/>
              </a:ext>
            </a:extLst>
          </p:cNvPr>
          <p:cNvSpPr txBox="1">
            <a:spLocks/>
          </p:cNvSpPr>
          <p:nvPr/>
        </p:nvSpPr>
        <p:spPr>
          <a:xfrm>
            <a:off x="10692673" y="3334514"/>
            <a:ext cx="1620520" cy="41147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000" b="0" i="0" kern="1200" cap="all" spc="20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Q1 2028</a:t>
            </a:r>
          </a:p>
        </p:txBody>
      </p:sp>
      <p:sp>
        <p:nvSpPr>
          <p:cNvPr id="18" name="Text Placeholder 12">
            <a:extLst>
              <a:ext uri="{FF2B5EF4-FFF2-40B4-BE49-F238E27FC236}">
                <a16:creationId xmlns:a16="http://schemas.microsoft.com/office/drawing/2014/main" id="{7A38A68A-CC6F-B0DE-F703-38D63B5F16A4}"/>
              </a:ext>
            </a:extLst>
          </p:cNvPr>
          <p:cNvSpPr txBox="1">
            <a:spLocks/>
          </p:cNvSpPr>
          <p:nvPr/>
        </p:nvSpPr>
        <p:spPr>
          <a:xfrm>
            <a:off x="10691690" y="3751068"/>
            <a:ext cx="1442356" cy="1143000"/>
          </a:xfrm>
          <a:prstGeom prst="rect">
            <a:avLst/>
          </a:prstGeom>
        </p:spPr>
        <p:txBody>
          <a:bodyPr vert="horz" lIns="0" tIns="0" rIns="0" bIns="0" rtlCol="0" anchor="t">
            <a:noAutofit/>
          </a:bodyPr>
          <a:lstStyle>
            <a:lvl1pPr marL="0" indent="0" algn="l" defTabSz="914400" rtl="0" eaLnBrk="1" latinLnBrk="0" hangingPunct="1">
              <a:lnSpc>
                <a:spcPts val="1580"/>
              </a:lnSpc>
              <a:spcBef>
                <a:spcPts val="0"/>
              </a:spcBef>
              <a:buFont typeface="Arial" panose="020B0604020202020204" pitchFamily="34" charset="0"/>
              <a:buNone/>
              <a:defRPr sz="1400" b="0"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Anticipated approval of Qi601 BV medical device treatment</a:t>
            </a:r>
          </a:p>
          <a:p>
            <a:endParaRPr lang="en-US" dirty="0"/>
          </a:p>
        </p:txBody>
      </p:sp>
    </p:spTree>
    <p:extLst>
      <p:ext uri="{BB962C8B-B14F-4D97-AF65-F5344CB8AC3E}">
        <p14:creationId xmlns:p14="http://schemas.microsoft.com/office/powerpoint/2010/main" val="758882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5" descr="Test tubes with one test tube in orange with drops">
            <a:extLst>
              <a:ext uri="{FF2B5EF4-FFF2-40B4-BE49-F238E27FC236}">
                <a16:creationId xmlns:a16="http://schemas.microsoft.com/office/drawing/2014/main" id="{FE365C49-5FBF-04F7-2612-59A6D6F84C37}"/>
              </a:ext>
            </a:extLst>
          </p:cNvPr>
          <p:cNvPicPr>
            <a:picLocks noGrp="1" noChangeAspect="1"/>
          </p:cNvPicPr>
          <p:nvPr>
            <p:ph type="pic" sz="quarter" idx="3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7780" y="32003"/>
            <a:ext cx="12188952" cy="1682496"/>
          </a:xfrm>
        </p:spPr>
      </p:pic>
      <p:pic>
        <p:nvPicPr>
          <p:cNvPr id="43" name="Content Placeholder 25" descr="Test tubes with one test tube in orange with drops">
            <a:extLst>
              <a:ext uri="{FF2B5EF4-FFF2-40B4-BE49-F238E27FC236}">
                <a16:creationId xmlns:a16="http://schemas.microsoft.com/office/drawing/2014/main" id="{B45DF076-318F-CA32-8646-D43D9237594E}"/>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3048" y="-115447"/>
            <a:ext cx="12188952" cy="1682496"/>
          </a:xfrm>
          <a:prstGeom prst="rect">
            <a:avLst/>
          </a:prstGeom>
        </p:spPr>
      </p:pic>
      <p:sp>
        <p:nvSpPr>
          <p:cNvPr id="22" name="Rectangle 21">
            <a:extLst>
              <a:ext uri="{FF2B5EF4-FFF2-40B4-BE49-F238E27FC236}">
                <a16:creationId xmlns:a16="http://schemas.microsoft.com/office/drawing/2014/main" id="{F6BA20C7-F48C-429D-2FA7-B7B83A800FA9}"/>
              </a:ext>
              <a:ext uri="{C183D7F6-B498-43B3-948B-1728B52AA6E4}">
                <adec:decorative xmlns:adec="http://schemas.microsoft.com/office/drawing/2017/decorative" val="1"/>
              </a:ext>
            </a:extLst>
          </p:cNvPr>
          <p:cNvSpPr/>
          <p:nvPr/>
        </p:nvSpPr>
        <p:spPr>
          <a:xfrm>
            <a:off x="-1" y="0"/>
            <a:ext cx="2285995" cy="1685542"/>
          </a:xfrm>
          <a:prstGeom prst="rect">
            <a:avLst/>
          </a:prstGeom>
          <a:gradFill flip="none" rotWithShape="1">
            <a:gsLst>
              <a:gs pos="0">
                <a:schemeClr val="bg1">
                  <a:alpha val="0"/>
                </a:schemeClr>
              </a:gs>
              <a:gs pos="8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E5327E6-13FB-2F71-A207-72E15A0136DB}"/>
              </a:ext>
            </a:extLst>
          </p:cNvPr>
          <p:cNvSpPr>
            <a:spLocks noGrp="1"/>
          </p:cNvSpPr>
          <p:nvPr>
            <p:ph type="title"/>
          </p:nvPr>
        </p:nvSpPr>
        <p:spPr>
          <a:xfrm>
            <a:off x="3473639" y="305237"/>
            <a:ext cx="6010279" cy="621792"/>
          </a:xfrm>
        </p:spPr>
        <p:txBody>
          <a:bodyPr/>
          <a:lstStyle/>
          <a:p>
            <a:r>
              <a:rPr lang="en-US" dirty="0"/>
              <a:t>Qi 601 Timeline </a:t>
            </a:r>
          </a:p>
        </p:txBody>
      </p:sp>
      <p:sp>
        <p:nvSpPr>
          <p:cNvPr id="5" name="Footer Placeholder 4">
            <a:extLst>
              <a:ext uri="{FF2B5EF4-FFF2-40B4-BE49-F238E27FC236}">
                <a16:creationId xmlns:a16="http://schemas.microsoft.com/office/drawing/2014/main" id="{90BE788E-706D-5D5C-B17F-51759A2CC61A}"/>
              </a:ext>
            </a:extLst>
          </p:cNvPr>
          <p:cNvSpPr>
            <a:spLocks noGrp="1"/>
          </p:cNvSpPr>
          <p:nvPr>
            <p:ph type="ftr" sz="quarter" idx="11"/>
          </p:nvPr>
        </p:nvSpPr>
        <p:spPr>
          <a:xfrm rot="16200000">
            <a:off x="-448176" y="1203840"/>
            <a:ext cx="2237233" cy="231889"/>
          </a:xfrm>
        </p:spPr>
        <p:txBody>
          <a:bodyPr/>
          <a:lstStyle/>
          <a:p>
            <a:r>
              <a:rPr lang="en-US" dirty="0"/>
              <a:t>QUORUM INNOVATIONS</a:t>
            </a:r>
          </a:p>
        </p:txBody>
      </p:sp>
      <p:sp>
        <p:nvSpPr>
          <p:cNvPr id="4" name="Slide Number Placeholder 3">
            <a:extLst>
              <a:ext uri="{FF2B5EF4-FFF2-40B4-BE49-F238E27FC236}">
                <a16:creationId xmlns:a16="http://schemas.microsoft.com/office/drawing/2014/main" id="{A9519E8E-7F0D-C4E6-CC87-3F8B896EF0E1}"/>
              </a:ext>
            </a:extLst>
          </p:cNvPr>
          <p:cNvSpPr>
            <a:spLocks noGrp="1"/>
          </p:cNvSpPr>
          <p:nvPr>
            <p:ph type="sldNum" sz="quarter" idx="10"/>
          </p:nvPr>
        </p:nvSpPr>
        <p:spPr/>
        <p:txBody>
          <a:bodyPr/>
          <a:lstStyle/>
          <a:p>
            <a:fld id="{75DF2D63-3FF5-D547-96B9-BE9CCD1ABA58}" type="slidenum">
              <a:rPr lang="en-US" smtClean="0"/>
              <a:pPr/>
              <a:t>13</a:t>
            </a:fld>
            <a:endParaRPr lang="en-US" dirty="0"/>
          </a:p>
        </p:txBody>
      </p:sp>
      <p:pic>
        <p:nvPicPr>
          <p:cNvPr id="42" name="Picture 41" descr="A diagram of a procedure&#10;&#10;Description automatically generated">
            <a:extLst>
              <a:ext uri="{FF2B5EF4-FFF2-40B4-BE49-F238E27FC236}">
                <a16:creationId xmlns:a16="http://schemas.microsoft.com/office/drawing/2014/main" id="{9C702DD6-CC55-7A3E-D740-D76D8C5E552E}"/>
              </a:ext>
            </a:extLst>
          </p:cNvPr>
          <p:cNvPicPr>
            <a:picLocks noChangeAspect="1"/>
          </p:cNvPicPr>
          <p:nvPr/>
        </p:nvPicPr>
        <p:blipFill rotWithShape="1">
          <a:blip r:embed="rId3"/>
          <a:srcRect r="472"/>
          <a:stretch/>
        </p:blipFill>
        <p:spPr bwMode="auto">
          <a:xfrm>
            <a:off x="877824" y="2099627"/>
            <a:ext cx="10618851" cy="442093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39790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2A9E4-3B33-8623-FB27-6D7248C372EA}"/>
              </a:ext>
            </a:extLst>
          </p:cNvPr>
          <p:cNvSpPr>
            <a:spLocks noGrp="1"/>
          </p:cNvSpPr>
          <p:nvPr>
            <p:ph type="title"/>
          </p:nvPr>
        </p:nvSpPr>
        <p:spPr>
          <a:xfrm>
            <a:off x="1086939" y="5519292"/>
            <a:ext cx="8262257" cy="478938"/>
          </a:xfrm>
        </p:spPr>
        <p:txBody>
          <a:bodyPr/>
          <a:lstStyle/>
          <a:p>
            <a:r>
              <a:rPr lang="en-US" sz="3200" dirty="0"/>
              <a:t>Q</a:t>
            </a:r>
            <a:r>
              <a:rPr lang="en-US" sz="3200" dirty="0">
                <a:latin typeface="Posterama" panose="020B0504020200020000" pitchFamily="34" charset="0"/>
              </a:rPr>
              <a:t>I</a:t>
            </a:r>
            <a:r>
              <a:rPr lang="en-US" sz="3200" dirty="0"/>
              <a:t>601 </a:t>
            </a:r>
            <a:r>
              <a:rPr lang="en-US" sz="3200" dirty="0" err="1"/>
              <a:t>bv</a:t>
            </a:r>
            <a:r>
              <a:rPr lang="en-US" sz="3200" dirty="0"/>
              <a:t> US revenue forecast</a:t>
            </a:r>
          </a:p>
        </p:txBody>
      </p:sp>
      <p:sp>
        <p:nvSpPr>
          <p:cNvPr id="8" name="Footer Placeholder 7">
            <a:extLst>
              <a:ext uri="{FF2B5EF4-FFF2-40B4-BE49-F238E27FC236}">
                <a16:creationId xmlns:a16="http://schemas.microsoft.com/office/drawing/2014/main" id="{8B1640E3-ACD2-7360-A022-281862D31457}"/>
              </a:ext>
            </a:extLst>
          </p:cNvPr>
          <p:cNvSpPr>
            <a:spLocks noGrp="1"/>
          </p:cNvSpPr>
          <p:nvPr>
            <p:ph type="ftr" sz="quarter" idx="12"/>
          </p:nvPr>
        </p:nvSpPr>
        <p:spPr>
          <a:xfrm rot="16200000">
            <a:off x="-512827" y="1235568"/>
            <a:ext cx="2324101" cy="323329"/>
          </a:xfrm>
        </p:spPr>
        <p:txBody>
          <a:bodyPr/>
          <a:lstStyle/>
          <a:p>
            <a:r>
              <a:rPr lang="en-US" dirty="0"/>
              <a:t>Quorum innovations</a:t>
            </a:r>
          </a:p>
        </p:txBody>
      </p:sp>
      <p:sp>
        <p:nvSpPr>
          <p:cNvPr id="7" name="Slide Number Placeholder 6">
            <a:extLst>
              <a:ext uri="{FF2B5EF4-FFF2-40B4-BE49-F238E27FC236}">
                <a16:creationId xmlns:a16="http://schemas.microsoft.com/office/drawing/2014/main" id="{E5076FCA-E5D9-5BC6-F8F1-95D9E5569449}"/>
              </a:ext>
            </a:extLst>
          </p:cNvPr>
          <p:cNvSpPr>
            <a:spLocks noGrp="1"/>
          </p:cNvSpPr>
          <p:nvPr>
            <p:ph type="sldNum" sz="quarter" idx="11"/>
          </p:nvPr>
        </p:nvSpPr>
        <p:spPr/>
        <p:txBody>
          <a:bodyPr/>
          <a:lstStyle/>
          <a:p>
            <a:fld id="{75DF2D63-3FF5-D547-96B9-BE9CCD1ABA58}" type="slidenum">
              <a:rPr lang="en-US" smtClean="0"/>
              <a:t>14</a:t>
            </a:fld>
            <a:endParaRPr lang="en-US" dirty="0"/>
          </a:p>
        </p:txBody>
      </p:sp>
      <p:sp>
        <p:nvSpPr>
          <p:cNvPr id="3" name="Text Placeholder 2">
            <a:extLst>
              <a:ext uri="{FF2B5EF4-FFF2-40B4-BE49-F238E27FC236}">
                <a16:creationId xmlns:a16="http://schemas.microsoft.com/office/drawing/2014/main" id="{18559EBB-1744-14F2-6EEA-D5BDC030F0C9}"/>
              </a:ext>
            </a:extLst>
          </p:cNvPr>
          <p:cNvSpPr>
            <a:spLocks noGrp="1"/>
          </p:cNvSpPr>
          <p:nvPr>
            <p:ph type="body" idx="1"/>
          </p:nvPr>
        </p:nvSpPr>
        <p:spPr>
          <a:xfrm>
            <a:off x="8077200" y="479768"/>
            <a:ext cx="3944308" cy="347472"/>
          </a:xfrm>
        </p:spPr>
        <p:txBody>
          <a:bodyPr/>
          <a:lstStyle/>
          <a:p>
            <a:r>
              <a:rPr lang="en-US" dirty="0"/>
              <a:t>3 case assumptions</a:t>
            </a:r>
            <a:r>
              <a:rPr lang="en-US" sz="2000" dirty="0">
                <a:effectLst/>
              </a:rPr>
              <a:t> </a:t>
            </a:r>
            <a:endParaRPr lang="en-US" dirty="0"/>
          </a:p>
        </p:txBody>
      </p:sp>
      <p:sp>
        <p:nvSpPr>
          <p:cNvPr id="4" name="Content Placeholder 3">
            <a:extLst>
              <a:ext uri="{FF2B5EF4-FFF2-40B4-BE49-F238E27FC236}">
                <a16:creationId xmlns:a16="http://schemas.microsoft.com/office/drawing/2014/main" id="{AAD9F940-BA56-74F7-87F0-7199A77BB8B8}"/>
              </a:ext>
            </a:extLst>
          </p:cNvPr>
          <p:cNvSpPr>
            <a:spLocks noGrp="1"/>
          </p:cNvSpPr>
          <p:nvPr>
            <p:ph sz="half" idx="2"/>
          </p:nvPr>
        </p:nvSpPr>
        <p:spPr>
          <a:xfrm>
            <a:off x="9062356" y="1069848"/>
            <a:ext cx="3129644" cy="1232481"/>
          </a:xfrm>
        </p:spPr>
        <p:txBody>
          <a:bodyPr/>
          <a:lstStyle/>
          <a:p>
            <a:r>
              <a:rPr lang="en-US" sz="1400" dirty="0"/>
              <a:t>Base Case: launch 2028, women ages 14-69, Qi601 peak share =15% of treated cases and only 3.5% of women infected</a:t>
            </a:r>
          </a:p>
          <a:p>
            <a:r>
              <a:rPr lang="en-US" sz="1400" dirty="0"/>
              <a:t>Upside:  launch 2027, women ages 14-89, Qi601 peak share = 20%</a:t>
            </a:r>
          </a:p>
          <a:p>
            <a:endParaRPr lang="en-US" dirty="0"/>
          </a:p>
          <a:p>
            <a:endParaRPr lang="en-US" dirty="0"/>
          </a:p>
        </p:txBody>
      </p:sp>
      <p:pic>
        <p:nvPicPr>
          <p:cNvPr id="16" name="Picture Placeholder 19" descr="Microscope with solid fill">
            <a:extLst>
              <a:ext uri="{FF2B5EF4-FFF2-40B4-BE49-F238E27FC236}">
                <a16:creationId xmlns:a16="http://schemas.microsoft.com/office/drawing/2014/main" id="{5231DDDB-E29E-8882-E71C-20340171D8DC}"/>
              </a:ext>
            </a:extLst>
          </p:cNvPr>
          <p:cNvPicPr>
            <a:picLocks noGrp="1" noChangeAspect="1"/>
          </p:cNvPicPr>
          <p:nvPr>
            <p:ph type="pic" sz="quarter" idx="18"/>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847513" y="4270482"/>
            <a:ext cx="914400" cy="914400"/>
          </a:xfrm>
        </p:spPr>
      </p:pic>
      <p:sp>
        <p:nvSpPr>
          <p:cNvPr id="5" name="Text Placeholder 4">
            <a:extLst>
              <a:ext uri="{FF2B5EF4-FFF2-40B4-BE49-F238E27FC236}">
                <a16:creationId xmlns:a16="http://schemas.microsoft.com/office/drawing/2014/main" id="{621A83F6-ADD2-533E-DD3D-2171EC6F7E11}"/>
              </a:ext>
            </a:extLst>
          </p:cNvPr>
          <p:cNvSpPr>
            <a:spLocks noGrp="1"/>
          </p:cNvSpPr>
          <p:nvPr>
            <p:ph type="body" sz="quarter" idx="3"/>
          </p:nvPr>
        </p:nvSpPr>
        <p:spPr>
          <a:xfrm>
            <a:off x="7955280" y="3517829"/>
            <a:ext cx="4114800" cy="347472"/>
          </a:xfrm>
        </p:spPr>
        <p:txBody>
          <a:bodyPr/>
          <a:lstStyle/>
          <a:p>
            <a:r>
              <a:rPr lang="en-US" dirty="0"/>
              <a:t>Investor value creation</a:t>
            </a:r>
            <a:endParaRPr lang="en-US" sz="2000" dirty="0"/>
          </a:p>
        </p:txBody>
      </p:sp>
      <p:sp>
        <p:nvSpPr>
          <p:cNvPr id="6" name="Content Placeholder 5">
            <a:extLst>
              <a:ext uri="{FF2B5EF4-FFF2-40B4-BE49-F238E27FC236}">
                <a16:creationId xmlns:a16="http://schemas.microsoft.com/office/drawing/2014/main" id="{D17DB5B2-8F12-4C2A-D018-C12FD16160B5}"/>
              </a:ext>
            </a:extLst>
          </p:cNvPr>
          <p:cNvSpPr>
            <a:spLocks noGrp="1"/>
          </p:cNvSpPr>
          <p:nvPr>
            <p:ph sz="quarter" idx="4"/>
          </p:nvPr>
        </p:nvSpPr>
        <p:spPr>
          <a:xfrm>
            <a:off x="8891864" y="4127210"/>
            <a:ext cx="3129644" cy="1179576"/>
          </a:xfrm>
        </p:spPr>
        <p:txBody>
          <a:bodyPr/>
          <a:lstStyle/>
          <a:p>
            <a:r>
              <a:rPr lang="en-US" dirty="0">
                <a:effectLst/>
              </a:rPr>
              <a:t>Negotiating out-license for non-USA rights to Pharma partner</a:t>
            </a:r>
            <a:br>
              <a:rPr lang="en-US" dirty="0">
                <a:effectLst/>
              </a:rPr>
            </a:br>
            <a:br>
              <a:rPr lang="en-US" dirty="0">
                <a:effectLst/>
              </a:rPr>
            </a:br>
            <a:r>
              <a:rPr lang="en-US" dirty="0">
                <a:effectLst/>
              </a:rPr>
              <a:t>Out-license Qi601 commercial rights (FDA approval Q1 2028) to US Pharma partner for up-front and milestone payments as well as double-digit royalty payments on sales</a:t>
            </a:r>
          </a:p>
          <a:p>
            <a:r>
              <a:rPr lang="en-US" dirty="0">
                <a:effectLst/>
              </a:rPr>
              <a:t>Pipeline also includes anti-biofilm burn/wound medical device (DoD use), and additional indications for Qi601 medical device, such as post-menopausal genitourinary syndrome, UTI </a:t>
            </a:r>
            <a:r>
              <a:rPr lang="en-US" dirty="0"/>
              <a:t>a</a:t>
            </a:r>
            <a:r>
              <a:rPr lang="en-US" dirty="0">
                <a:effectLst/>
              </a:rPr>
              <a:t>nd vaginal candidiasis</a:t>
            </a:r>
            <a:br>
              <a:rPr lang="en-US" dirty="0">
                <a:effectLst/>
              </a:rPr>
            </a:br>
            <a:endParaRPr lang="en-US" dirty="0"/>
          </a:p>
          <a:p>
            <a:endParaRPr lang="en-US" dirty="0"/>
          </a:p>
        </p:txBody>
      </p:sp>
      <p:pic>
        <p:nvPicPr>
          <p:cNvPr id="17" name="Picture Placeholder 21" descr="Test tubes outline">
            <a:extLst>
              <a:ext uri="{FF2B5EF4-FFF2-40B4-BE49-F238E27FC236}">
                <a16:creationId xmlns:a16="http://schemas.microsoft.com/office/drawing/2014/main" id="{488A4C2A-F5B5-FAD1-D810-289B2092FF6C}"/>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955280" y="1099239"/>
            <a:ext cx="914400" cy="914400"/>
          </a:xfrm>
        </p:spPr>
      </p:pic>
      <p:graphicFrame>
        <p:nvGraphicFramePr>
          <p:cNvPr id="13" name="Content Placeholder 7">
            <a:extLst>
              <a:ext uri="{FF2B5EF4-FFF2-40B4-BE49-F238E27FC236}">
                <a16:creationId xmlns:a16="http://schemas.microsoft.com/office/drawing/2014/main" id="{3DCFE683-189A-C0E2-92CC-72451EE84994}"/>
              </a:ext>
            </a:extLst>
          </p:cNvPr>
          <p:cNvGraphicFramePr>
            <a:graphicFrameLocks/>
          </p:cNvGraphicFramePr>
          <p:nvPr>
            <p:extLst>
              <p:ext uri="{D42A27DB-BD31-4B8C-83A1-F6EECF244321}">
                <p14:modId xmlns:p14="http://schemas.microsoft.com/office/powerpoint/2010/main" val="4010635626"/>
              </p:ext>
            </p:extLst>
          </p:nvPr>
        </p:nvGraphicFramePr>
        <p:xfrm>
          <a:off x="1070502" y="479768"/>
          <a:ext cx="6692102" cy="4827018"/>
        </p:xfrm>
        <a:graphic>
          <a:graphicData uri="http://schemas.openxmlformats.org/drawingml/2006/chart">
            <c:chart xmlns:c="http://schemas.openxmlformats.org/drawingml/2006/chart" xmlns:r="http://schemas.openxmlformats.org/officeDocument/2006/relationships" r:id="rId6"/>
          </a:graphicData>
        </a:graphic>
      </p:graphicFrame>
      <p:sp>
        <p:nvSpPr>
          <p:cNvPr id="22" name="TextBox 21">
            <a:extLst>
              <a:ext uri="{FF2B5EF4-FFF2-40B4-BE49-F238E27FC236}">
                <a16:creationId xmlns:a16="http://schemas.microsoft.com/office/drawing/2014/main" id="{F96FB024-C02D-C59E-49BF-B903A6117B3F}"/>
              </a:ext>
            </a:extLst>
          </p:cNvPr>
          <p:cNvSpPr txBox="1"/>
          <p:nvPr/>
        </p:nvSpPr>
        <p:spPr>
          <a:xfrm>
            <a:off x="6420757" y="1491124"/>
            <a:ext cx="1107098" cy="307777"/>
          </a:xfrm>
          <a:prstGeom prst="rect">
            <a:avLst/>
          </a:prstGeom>
          <a:noFill/>
        </p:spPr>
        <p:txBody>
          <a:bodyPr wrap="none" rtlCol="0">
            <a:spAutoFit/>
          </a:bodyPr>
          <a:lstStyle/>
          <a:p>
            <a:r>
              <a:rPr lang="en-US" sz="1400" b="1" i="1" dirty="0">
                <a:solidFill>
                  <a:srgbClr val="0432FF"/>
                </a:solidFill>
                <a:latin typeface="Avenir Next Demi Bold" panose="020B0503020202020204" pitchFamily="34" charset="0"/>
              </a:rPr>
              <a:t>NPV $746 M</a:t>
            </a:r>
          </a:p>
        </p:txBody>
      </p:sp>
      <p:sp>
        <p:nvSpPr>
          <p:cNvPr id="24" name="Content Placeholder 5">
            <a:extLst>
              <a:ext uri="{FF2B5EF4-FFF2-40B4-BE49-F238E27FC236}">
                <a16:creationId xmlns:a16="http://schemas.microsoft.com/office/drawing/2014/main" id="{D66D3B4F-F7F3-4F2D-227F-9E657F9E76BA}"/>
              </a:ext>
            </a:extLst>
          </p:cNvPr>
          <p:cNvSpPr txBox="1">
            <a:spLocks/>
          </p:cNvSpPr>
          <p:nvPr/>
        </p:nvSpPr>
        <p:spPr>
          <a:xfrm>
            <a:off x="9062356" y="2375503"/>
            <a:ext cx="3000726" cy="964668"/>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baseline="0">
                <a:solidFill>
                  <a:schemeClr val="tx1"/>
                </a:solidFill>
                <a:latin typeface="+mn-lt"/>
                <a:ea typeface="+mn-ea"/>
                <a:cs typeface="+mn-cs"/>
              </a:defRPr>
            </a:lvl1pPr>
            <a:lvl2pPr marL="228600" indent="-228600" algn="l" defTabSz="914400" rtl="0" eaLnBrk="1" latinLnBrk="0" hangingPunct="1">
              <a:lnSpc>
                <a:spcPct val="100000"/>
              </a:lnSpc>
              <a:spcBef>
                <a:spcPts val="500"/>
              </a:spcBef>
              <a:buFont typeface="Arial" panose="020B0604020202020204" pitchFamily="34" charset="0"/>
              <a:buChar char="•"/>
              <a:defRPr sz="1400" b="0" i="0" kern="1200" baseline="0">
                <a:solidFill>
                  <a:schemeClr val="tx1"/>
                </a:solidFill>
                <a:latin typeface="+mn-lt"/>
                <a:ea typeface="+mn-ea"/>
                <a:cs typeface="+mn-cs"/>
              </a:defRPr>
            </a:lvl2pPr>
            <a:lvl3pPr marL="457200" indent="-228600" algn="l" defTabSz="914400" rtl="0" eaLnBrk="1" latinLnBrk="0" hangingPunct="1">
              <a:lnSpc>
                <a:spcPct val="100000"/>
              </a:lnSpc>
              <a:spcBef>
                <a:spcPts val="500"/>
              </a:spcBef>
              <a:buFont typeface="Arial" panose="020B0604020202020204" pitchFamily="34" charset="0"/>
              <a:buChar char="•"/>
              <a:defRPr sz="1400" b="0" i="0" kern="1200" baseline="0">
                <a:solidFill>
                  <a:schemeClr val="tx1"/>
                </a:solidFill>
                <a:latin typeface="+mn-lt"/>
                <a:ea typeface="+mn-ea"/>
                <a:cs typeface="+mn-cs"/>
              </a:defRPr>
            </a:lvl3pPr>
            <a:lvl4pPr marL="685800" indent="-228600" algn="l" defTabSz="914400" rtl="0" eaLnBrk="1" latinLnBrk="0" hangingPunct="1">
              <a:lnSpc>
                <a:spcPct val="100000"/>
              </a:lnSpc>
              <a:spcBef>
                <a:spcPts val="500"/>
              </a:spcBef>
              <a:buFont typeface="Arial" panose="020B0604020202020204" pitchFamily="34" charset="0"/>
              <a:buChar char="•"/>
              <a:defRPr sz="1400" b="0" i="0" kern="1200" baseline="0">
                <a:solidFill>
                  <a:schemeClr val="tx1"/>
                </a:solidFill>
                <a:latin typeface="+mn-lt"/>
                <a:ea typeface="+mn-ea"/>
                <a:cs typeface="+mn-cs"/>
              </a:defRPr>
            </a:lvl4pPr>
            <a:lvl5pPr marL="1143000" indent="-228600" algn="l" defTabSz="914400" rtl="0" eaLnBrk="1" latinLnBrk="0" hangingPunct="1">
              <a:lnSpc>
                <a:spcPct val="100000"/>
              </a:lnSpc>
              <a:spcBef>
                <a:spcPts val="500"/>
              </a:spcBef>
              <a:buFont typeface="Arial" panose="020B0604020202020204" pitchFamily="34" charset="0"/>
              <a:buChar char="•"/>
              <a:defRPr sz="14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Downside: launch 2029, women ages 14-69, Qi601 peak share = 10%</a:t>
            </a:r>
          </a:p>
          <a:p>
            <a:r>
              <a:rPr lang="en-US" sz="1400" dirty="0"/>
              <a:t>NPV calculated with a 12% discount rate through the forecast period</a:t>
            </a:r>
          </a:p>
          <a:p>
            <a:br>
              <a:rPr lang="en-US" dirty="0"/>
            </a:br>
            <a:endParaRPr lang="en-US" dirty="0"/>
          </a:p>
          <a:p>
            <a:endParaRPr lang="en-US" dirty="0"/>
          </a:p>
        </p:txBody>
      </p:sp>
    </p:spTree>
    <p:extLst>
      <p:ext uri="{BB962C8B-B14F-4D97-AF65-F5344CB8AC3E}">
        <p14:creationId xmlns:p14="http://schemas.microsoft.com/office/powerpoint/2010/main" val="394375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B1CFD-2FA3-1D87-59F4-1D652411B124}"/>
            </a:ext>
          </a:extLst>
        </p:cNvPr>
        <p:cNvGrpSpPr/>
        <p:nvPr/>
      </p:nvGrpSpPr>
      <p:grpSpPr>
        <a:xfrm>
          <a:off x="0" y="0"/>
          <a:ext cx="0" cy="0"/>
          <a:chOff x="0" y="0"/>
          <a:chExt cx="0" cy="0"/>
        </a:xfrm>
      </p:grpSpPr>
      <p:pic>
        <p:nvPicPr>
          <p:cNvPr id="39" name="Picture Placeholder 38" descr="White DNA structure">
            <a:extLst>
              <a:ext uri="{FF2B5EF4-FFF2-40B4-BE49-F238E27FC236}">
                <a16:creationId xmlns:a16="http://schemas.microsoft.com/office/drawing/2014/main" id="{62D72064-39E1-7347-196A-C2A21194BC1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3" name="Title 2">
            <a:extLst>
              <a:ext uri="{FF2B5EF4-FFF2-40B4-BE49-F238E27FC236}">
                <a16:creationId xmlns:a16="http://schemas.microsoft.com/office/drawing/2014/main" id="{6CB01421-E60E-81D9-39AE-0B396409361D}"/>
              </a:ext>
            </a:extLst>
          </p:cNvPr>
          <p:cNvSpPr>
            <a:spLocks noGrp="1"/>
          </p:cNvSpPr>
          <p:nvPr>
            <p:ph type="title"/>
          </p:nvPr>
        </p:nvSpPr>
        <p:spPr>
          <a:xfrm>
            <a:off x="1298448" y="609600"/>
            <a:ext cx="10771632" cy="530352"/>
          </a:xfrm>
        </p:spPr>
        <p:txBody>
          <a:bodyPr/>
          <a:lstStyle/>
          <a:p>
            <a:r>
              <a:rPr lang="en-US" sz="4000" dirty="0"/>
              <a:t>Pipeline: QI platform technology</a:t>
            </a:r>
          </a:p>
        </p:txBody>
      </p:sp>
      <p:sp>
        <p:nvSpPr>
          <p:cNvPr id="5" name="Text Placeholder 4">
            <a:extLst>
              <a:ext uri="{FF2B5EF4-FFF2-40B4-BE49-F238E27FC236}">
                <a16:creationId xmlns:a16="http://schemas.microsoft.com/office/drawing/2014/main" id="{6EA7DC31-507A-1D8A-5A3C-C51BB1DD1D7D}"/>
              </a:ext>
            </a:extLst>
          </p:cNvPr>
          <p:cNvSpPr>
            <a:spLocks noGrp="1"/>
          </p:cNvSpPr>
          <p:nvPr>
            <p:ph type="body" idx="1"/>
          </p:nvPr>
        </p:nvSpPr>
        <p:spPr>
          <a:xfrm>
            <a:off x="1249132" y="1905000"/>
            <a:ext cx="10388359" cy="4648200"/>
          </a:xfrm>
        </p:spPr>
        <p:txBody>
          <a:bodyPr/>
          <a:lstStyle/>
          <a:p>
            <a:r>
              <a:rPr lang="en-US" dirty="0"/>
              <a:t>Medical device product stages</a:t>
            </a:r>
          </a:p>
        </p:txBody>
      </p:sp>
      <p:sp>
        <p:nvSpPr>
          <p:cNvPr id="9" name="Footer Placeholder 8">
            <a:extLst>
              <a:ext uri="{FF2B5EF4-FFF2-40B4-BE49-F238E27FC236}">
                <a16:creationId xmlns:a16="http://schemas.microsoft.com/office/drawing/2014/main" id="{17A01B4F-2A00-5FD4-BA66-1416509D6ECE}"/>
              </a:ext>
            </a:extLst>
          </p:cNvPr>
          <p:cNvSpPr>
            <a:spLocks noGrp="1"/>
          </p:cNvSpPr>
          <p:nvPr>
            <p:ph type="ftr" sz="quarter" idx="12"/>
          </p:nvPr>
        </p:nvSpPr>
        <p:spPr>
          <a:xfrm rot="16200000">
            <a:off x="-457320" y="1267848"/>
            <a:ext cx="2182369" cy="158737"/>
          </a:xfrm>
        </p:spPr>
        <p:txBody>
          <a:bodyPr/>
          <a:lstStyle/>
          <a:p>
            <a:r>
              <a:rPr lang="en-US" dirty="0"/>
              <a:t>QUORUM INNONVATIONS</a:t>
            </a:r>
          </a:p>
        </p:txBody>
      </p:sp>
      <p:sp>
        <p:nvSpPr>
          <p:cNvPr id="8" name="Slide Number Placeholder 7">
            <a:extLst>
              <a:ext uri="{FF2B5EF4-FFF2-40B4-BE49-F238E27FC236}">
                <a16:creationId xmlns:a16="http://schemas.microsoft.com/office/drawing/2014/main" id="{D505EEF8-210E-10CD-E206-0C1F4A78EF50}"/>
              </a:ext>
            </a:extLst>
          </p:cNvPr>
          <p:cNvSpPr>
            <a:spLocks noGrp="1"/>
          </p:cNvSpPr>
          <p:nvPr>
            <p:ph type="sldNum" sz="quarter" idx="11"/>
          </p:nvPr>
        </p:nvSpPr>
        <p:spPr/>
        <p:txBody>
          <a:bodyPr/>
          <a:lstStyle/>
          <a:p>
            <a:fld id="{75DF2D63-3FF5-D547-96B9-BE9CCD1ABA58}" type="slidenum">
              <a:rPr lang="en-US" smtClean="0"/>
              <a:pPr/>
              <a:t>15</a:t>
            </a:fld>
            <a:endParaRPr lang="en-US" dirty="0"/>
          </a:p>
        </p:txBody>
      </p:sp>
      <p:cxnSp>
        <p:nvCxnSpPr>
          <p:cNvPr id="27" name="Straight Connector 26">
            <a:extLst>
              <a:ext uri="{FF2B5EF4-FFF2-40B4-BE49-F238E27FC236}">
                <a16:creationId xmlns:a16="http://schemas.microsoft.com/office/drawing/2014/main" id="{43A3C5E3-2130-45F0-BAEF-11585CF902BD}"/>
              </a:ext>
              <a:ext uri="{C183D7F6-B498-43B3-948B-1728B52AA6E4}">
                <adec:decorative xmlns:adec="http://schemas.microsoft.com/office/drawing/2017/decorative" val="1"/>
              </a:ext>
            </a:extLst>
          </p:cNvPr>
          <p:cNvCxnSpPr>
            <a:cxnSpLocks/>
          </p:cNvCxnSpPr>
          <p:nvPr/>
        </p:nvCxnSpPr>
        <p:spPr>
          <a:xfrm>
            <a:off x="649224" y="2667000"/>
            <a:ext cx="0" cy="31242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13" name="Table 12">
            <a:extLst>
              <a:ext uri="{FF2B5EF4-FFF2-40B4-BE49-F238E27FC236}">
                <a16:creationId xmlns:a16="http://schemas.microsoft.com/office/drawing/2014/main" id="{C008D980-EE60-287A-8D4A-85F8CAB2E92D}"/>
              </a:ext>
            </a:extLst>
          </p:cNvPr>
          <p:cNvGraphicFramePr>
            <a:graphicFrameLocks noGrp="1"/>
          </p:cNvGraphicFramePr>
          <p:nvPr/>
        </p:nvGraphicFramePr>
        <p:xfrm>
          <a:off x="1527048" y="2731172"/>
          <a:ext cx="9886326" cy="3661315"/>
        </p:xfrm>
        <a:graphic>
          <a:graphicData uri="http://schemas.openxmlformats.org/drawingml/2006/table">
            <a:tbl>
              <a:tblPr firstRow="1" bandRow="1">
                <a:tableStyleId>{21E4AEA4-8DFA-4A89-87EB-49C32662AFE0}</a:tableStyleId>
              </a:tblPr>
              <a:tblGrid>
                <a:gridCol w="1856232">
                  <a:extLst>
                    <a:ext uri="{9D8B030D-6E8A-4147-A177-3AD203B41FA5}">
                      <a16:colId xmlns:a16="http://schemas.microsoft.com/office/drawing/2014/main" val="3743871738"/>
                    </a:ext>
                  </a:extLst>
                </a:gridCol>
                <a:gridCol w="1188720">
                  <a:extLst>
                    <a:ext uri="{9D8B030D-6E8A-4147-A177-3AD203B41FA5}">
                      <a16:colId xmlns:a16="http://schemas.microsoft.com/office/drawing/2014/main" val="337611675"/>
                    </a:ext>
                  </a:extLst>
                </a:gridCol>
                <a:gridCol w="2294313">
                  <a:extLst>
                    <a:ext uri="{9D8B030D-6E8A-4147-A177-3AD203B41FA5}">
                      <a16:colId xmlns:a16="http://schemas.microsoft.com/office/drawing/2014/main" val="3802701460"/>
                    </a:ext>
                  </a:extLst>
                </a:gridCol>
                <a:gridCol w="1388225">
                  <a:extLst>
                    <a:ext uri="{9D8B030D-6E8A-4147-A177-3AD203B41FA5}">
                      <a16:colId xmlns:a16="http://schemas.microsoft.com/office/drawing/2014/main" val="987677122"/>
                    </a:ext>
                  </a:extLst>
                </a:gridCol>
                <a:gridCol w="1511115">
                  <a:extLst>
                    <a:ext uri="{9D8B030D-6E8A-4147-A177-3AD203B41FA5}">
                      <a16:colId xmlns:a16="http://schemas.microsoft.com/office/drawing/2014/main" val="3197094671"/>
                    </a:ext>
                  </a:extLst>
                </a:gridCol>
                <a:gridCol w="1647721">
                  <a:extLst>
                    <a:ext uri="{9D8B030D-6E8A-4147-A177-3AD203B41FA5}">
                      <a16:colId xmlns:a16="http://schemas.microsoft.com/office/drawing/2014/main" val="633736499"/>
                    </a:ext>
                  </a:extLst>
                </a:gridCol>
              </a:tblGrid>
              <a:tr h="523045">
                <a:tc>
                  <a:txBody>
                    <a:bodyPr/>
                    <a:lstStyle/>
                    <a:p>
                      <a:r>
                        <a:rPr lang="en-US" sz="1400" dirty="0"/>
                        <a:t>Indication</a:t>
                      </a:r>
                    </a:p>
                  </a:txBody>
                  <a:tcPr>
                    <a:cell3D prstMaterial="dkEdge">
                      <a:bevel w="77470" h="12700" prst="softRound"/>
                      <a:lightRig rig="flood" dir="t"/>
                    </a:cell3D>
                  </a:tcPr>
                </a:tc>
                <a:tc>
                  <a:txBody>
                    <a:bodyPr/>
                    <a:lstStyle/>
                    <a:p>
                      <a:r>
                        <a:rPr lang="en-US" sz="1400" dirty="0"/>
                        <a:t>Preclinical</a:t>
                      </a:r>
                    </a:p>
                  </a:txBody>
                  <a:tcPr>
                    <a:cell3D prstMaterial="dkEdge">
                      <a:bevel w="77470" h="12700" prst="softRound"/>
                      <a:lightRig rig="flood" dir="t"/>
                    </a:cell3D>
                  </a:tcPr>
                </a:tc>
                <a:tc>
                  <a:txBody>
                    <a:bodyPr/>
                    <a:lstStyle/>
                    <a:p>
                      <a:r>
                        <a:rPr lang="en-US" sz="1400" dirty="0"/>
                        <a:t>FDA Pre-Submission for 510(k)/De Novo Pathway</a:t>
                      </a:r>
                    </a:p>
                  </a:txBody>
                  <a:tcPr>
                    <a:cell3D prstMaterial="dkEdge">
                      <a:bevel w="77470" h="12700" prst="softRound"/>
                      <a:lightRig rig="flood" dir="t"/>
                    </a:cell3D>
                  </a:tcPr>
                </a:tc>
                <a:tc>
                  <a:txBody>
                    <a:bodyPr/>
                    <a:lstStyle/>
                    <a:p>
                      <a:r>
                        <a:rPr lang="en-US" sz="1400" dirty="0"/>
                        <a:t>IDE: Safety</a:t>
                      </a:r>
                    </a:p>
                  </a:txBody>
                  <a:tcPr>
                    <a:cell3D prstMaterial="dkEdge">
                      <a:bevel w="77470" h="12700" prst="softRound"/>
                      <a:lightRig rig="flood" dir="t"/>
                    </a:cell3D>
                  </a:tcPr>
                </a:tc>
                <a:tc>
                  <a:txBody>
                    <a:bodyPr/>
                    <a:lstStyle/>
                    <a:p>
                      <a:r>
                        <a:rPr lang="en-US" sz="1400" dirty="0"/>
                        <a:t>IDE: Efficacy</a:t>
                      </a:r>
                    </a:p>
                  </a:txBody>
                  <a:tcPr>
                    <a:cell3D prstMaterial="dkEdge">
                      <a:bevel w="77470" h="12700" prst="softRound"/>
                      <a:lightRig rig="flood" dir="t"/>
                    </a:cell3D>
                  </a:tcPr>
                </a:tc>
                <a:tc>
                  <a:txBody>
                    <a:bodyPr/>
                    <a:lstStyle/>
                    <a:p>
                      <a:r>
                        <a:rPr lang="en-US" sz="1400" dirty="0"/>
                        <a:t>FDA Clearance: De Novo/510(k)</a:t>
                      </a:r>
                    </a:p>
                  </a:txBody>
                  <a:tcPr>
                    <a:cell3D prstMaterial="dkEdge">
                      <a:bevel w="77470" h="12700" prst="softRound"/>
                      <a:lightRig rig="flood" dir="t"/>
                    </a:cell3D>
                  </a:tcPr>
                </a:tc>
                <a:extLst>
                  <a:ext uri="{0D108BD9-81ED-4DB2-BD59-A6C34878D82A}">
                    <a16:rowId xmlns:a16="http://schemas.microsoft.com/office/drawing/2014/main" val="1102701257"/>
                  </a:ext>
                </a:extLst>
              </a:tr>
              <a:tr h="523045">
                <a:tc>
                  <a:txBody>
                    <a:bodyPr/>
                    <a:lstStyle/>
                    <a:p>
                      <a:r>
                        <a:rPr lang="en-US" sz="1400" b="1" dirty="0"/>
                        <a:t>Bacterial Vaginosis (Qi601)</a:t>
                      </a:r>
                    </a:p>
                  </a:txBody>
                  <a:tcPr>
                    <a:cell3D prstMaterial="dkEdge">
                      <a:bevel w="77470" h="12700" prst="softRound"/>
                      <a:lightRig rig="flood" dir="t"/>
                    </a:cell3D>
                  </a:tcPr>
                </a:tc>
                <a:tc gridSpan="5">
                  <a:txBody>
                    <a:bodyPr/>
                    <a:lstStyle/>
                    <a:p>
                      <a:endParaRPr lang="en-US" sz="1400" dirty="0"/>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tc hMerge="1">
                  <a:txBody>
                    <a:bodyPr/>
                    <a:lstStyle/>
                    <a:p>
                      <a:endParaRPr lang="en-US"/>
                    </a:p>
                  </a:txBody>
                  <a:tcPr/>
                </a:tc>
                <a:tc hMerge="1">
                  <a:txBody>
                    <a:bodyPr/>
                    <a:lstStyle/>
                    <a:p>
                      <a:endParaRPr lang="en-US" dirty="0"/>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extLst>
                  <a:ext uri="{0D108BD9-81ED-4DB2-BD59-A6C34878D82A}">
                    <a16:rowId xmlns:a16="http://schemas.microsoft.com/office/drawing/2014/main" val="734384112"/>
                  </a:ext>
                </a:extLst>
              </a:tr>
              <a:tr h="523045">
                <a:tc>
                  <a:txBody>
                    <a:bodyPr/>
                    <a:lstStyle/>
                    <a:p>
                      <a:r>
                        <a:rPr lang="en-US" sz="1400" b="1" dirty="0"/>
                        <a:t>Wound Care (Qi611)</a:t>
                      </a:r>
                    </a:p>
                  </a:txBody>
                  <a:tcPr>
                    <a:cell3D prstMaterial="dkEdge">
                      <a:bevel w="77470" h="12700" prst="softRound"/>
                      <a:lightRig rig="flood" dir="t"/>
                    </a:cell3D>
                  </a:tcPr>
                </a:tc>
                <a:tc gridSpan="5">
                  <a:txBody>
                    <a:bodyPr/>
                    <a:lstStyle/>
                    <a:p>
                      <a:endParaRPr lang="en-US" sz="1400" dirty="0"/>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tc hMerge="1">
                  <a:txBody>
                    <a:bodyPr/>
                    <a:lstStyle/>
                    <a:p>
                      <a:endParaRPr lang="en-US"/>
                    </a:p>
                  </a:txBody>
                  <a:tcPr/>
                </a:tc>
                <a:tc hMerge="1">
                  <a:txBody>
                    <a:bodyPr/>
                    <a:lstStyle/>
                    <a:p>
                      <a:endParaRPr lang="en-US" dirty="0"/>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extLst>
                  <a:ext uri="{0D108BD9-81ED-4DB2-BD59-A6C34878D82A}">
                    <a16:rowId xmlns:a16="http://schemas.microsoft.com/office/drawing/2014/main" val="1857109390"/>
                  </a:ext>
                </a:extLst>
              </a:tr>
              <a:tr h="523045">
                <a:tc>
                  <a:txBody>
                    <a:bodyPr/>
                    <a:lstStyle/>
                    <a:p>
                      <a:r>
                        <a:rPr lang="en-US" sz="1400" b="1" dirty="0"/>
                        <a:t>Genitourinary Symptoms of Menopause (Qi601)</a:t>
                      </a:r>
                    </a:p>
                  </a:txBody>
                  <a:tcPr>
                    <a:cell3D prstMaterial="dkEdge">
                      <a:bevel w="77470" h="12700" prst="softRound"/>
                      <a:lightRig rig="flood" dir="t"/>
                    </a:cell3D>
                  </a:tcPr>
                </a:tc>
                <a:tc gridSpan="5">
                  <a:txBody>
                    <a:bodyPr/>
                    <a:lstStyle/>
                    <a:p>
                      <a:endParaRPr lang="en-US" sz="1400" dirty="0"/>
                    </a:p>
                  </a:txBody>
                  <a:tcPr>
                    <a:cell3D prstMaterial="dkEdge">
                      <a:bevel w="77470" h="12700" prst="softRound"/>
                      <a:lightRig rig="flood" dir="t"/>
                    </a:cell3D>
                  </a:tcPr>
                </a:tc>
                <a:tc hMerge="1">
                  <a:txBody>
                    <a:bodyPr/>
                    <a:lstStyle/>
                    <a:p>
                      <a:endParaRPr lang="en-US" sz="1400" dirty="0"/>
                    </a:p>
                  </a:txBody>
                  <a:tcPr>
                    <a:cell3D prstMaterial="dkEdge">
                      <a:bevel w="77470" h="12700" prst="softRound"/>
                      <a:lightRig rig="flood" dir="t"/>
                    </a:cell3D>
                  </a:tcPr>
                </a:tc>
                <a:tc hMerge="1">
                  <a:txBody>
                    <a:bodyPr/>
                    <a:lstStyle/>
                    <a:p>
                      <a:endParaRPr lang="en-US"/>
                    </a:p>
                  </a:txBody>
                  <a:tcPr>
                    <a:cell3D prstMaterial="dkEdge">
                      <a:bevel w="77470" h="12700" prst="softRound"/>
                      <a:lightRig rig="flood" dir="t"/>
                    </a:cell3D>
                  </a:tcPr>
                </a:tc>
                <a:tc hMerge="1">
                  <a:txBody>
                    <a:bodyPr/>
                    <a:lstStyle/>
                    <a:p>
                      <a:endParaRPr lang="en-US" sz="1400" dirty="0"/>
                    </a:p>
                  </a:txBody>
                  <a:tcPr>
                    <a:cell3D prstMaterial="dkEdge">
                      <a:bevel w="77470" h="12700" prst="softRound"/>
                      <a:lightRig rig="flood" dir="t"/>
                    </a:cell3D>
                  </a:tcPr>
                </a:tc>
                <a:tc hMerge="1">
                  <a:txBody>
                    <a:bodyPr/>
                    <a:lstStyle/>
                    <a:p>
                      <a:endParaRPr lang="en-US" sz="1400" dirty="0"/>
                    </a:p>
                  </a:txBody>
                  <a:tcPr>
                    <a:cell3D prstMaterial="dkEdge">
                      <a:bevel w="77470" h="12700" prst="softRound"/>
                      <a:lightRig rig="flood" dir="t"/>
                    </a:cell3D>
                  </a:tcPr>
                </a:tc>
                <a:extLst>
                  <a:ext uri="{0D108BD9-81ED-4DB2-BD59-A6C34878D82A}">
                    <a16:rowId xmlns:a16="http://schemas.microsoft.com/office/drawing/2014/main" val="4276535929"/>
                  </a:ext>
                </a:extLst>
              </a:tr>
              <a:tr h="523045">
                <a:tc>
                  <a:txBody>
                    <a:bodyPr/>
                    <a:lstStyle/>
                    <a:p>
                      <a:r>
                        <a:rPr lang="en-US" sz="1400" b="1" dirty="0"/>
                        <a:t>Eosinophilic Esophagitis (orphan disease) (Qi601)</a:t>
                      </a:r>
                    </a:p>
                  </a:txBody>
                  <a:tcPr>
                    <a:cell3D prstMaterial="dkEdge">
                      <a:bevel w="77470" h="12700" prst="softRound"/>
                      <a:lightRig rig="flood" dir="t"/>
                    </a:cell3D>
                  </a:tcPr>
                </a:tc>
                <a:tc gridSpan="5">
                  <a:txBody>
                    <a:bodyPr/>
                    <a:lstStyle/>
                    <a:p>
                      <a:endParaRPr lang="en-US" dirty="0"/>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tc hMerge="1">
                  <a:txBody>
                    <a:bodyPr/>
                    <a:lstStyle/>
                    <a:p>
                      <a:endParaRPr lang="en-US"/>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extLst>
                  <a:ext uri="{0D108BD9-81ED-4DB2-BD59-A6C34878D82A}">
                    <a16:rowId xmlns:a16="http://schemas.microsoft.com/office/drawing/2014/main" val="535581458"/>
                  </a:ext>
                </a:extLst>
              </a:tr>
              <a:tr h="523045">
                <a:tc>
                  <a:txBody>
                    <a:bodyPr/>
                    <a:lstStyle/>
                    <a:p>
                      <a:r>
                        <a:rPr lang="en-US" sz="1400" b="1" dirty="0"/>
                        <a:t>Vaginal Candidiasis (Qi601)</a:t>
                      </a:r>
                    </a:p>
                  </a:txBody>
                  <a:tcPr>
                    <a:cell3D prstMaterial="dkEdge">
                      <a:bevel w="77470" h="12700" prst="softRound"/>
                      <a:lightRig rig="flood" dir="t"/>
                    </a:cell3D>
                  </a:tcPr>
                </a:tc>
                <a:tc gridSpan="5">
                  <a:txBody>
                    <a:bodyPr/>
                    <a:lstStyle/>
                    <a:p>
                      <a:endParaRPr lang="en-US" dirty="0"/>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tc hMerge="1">
                  <a:txBody>
                    <a:bodyPr/>
                    <a:lstStyle/>
                    <a:p>
                      <a:endParaRPr lang="en-US"/>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extLst>
                  <a:ext uri="{0D108BD9-81ED-4DB2-BD59-A6C34878D82A}">
                    <a16:rowId xmlns:a16="http://schemas.microsoft.com/office/drawing/2014/main" val="3850904500"/>
                  </a:ext>
                </a:extLst>
              </a:tr>
              <a:tr h="523045">
                <a:tc>
                  <a:txBody>
                    <a:bodyPr/>
                    <a:lstStyle/>
                    <a:p>
                      <a:r>
                        <a:rPr lang="en-US" sz="1400" b="1" dirty="0"/>
                        <a:t>Atopic Dermatitis (Qi601)</a:t>
                      </a:r>
                    </a:p>
                  </a:txBody>
                  <a:tcPr>
                    <a:cell3D prstMaterial="dkEdge">
                      <a:bevel w="77470" h="12700" prst="softRound"/>
                      <a:lightRig rig="flood" dir="t"/>
                    </a:cell3D>
                  </a:tcPr>
                </a:tc>
                <a:tc gridSpan="5">
                  <a:txBody>
                    <a:bodyPr/>
                    <a:lstStyle/>
                    <a:p>
                      <a:endParaRPr lang="en-US" dirty="0"/>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tc hMerge="1">
                  <a:txBody>
                    <a:bodyPr/>
                    <a:lstStyle/>
                    <a:p>
                      <a:endParaRPr lang="en-US"/>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tc hMerge="1">
                  <a:txBody>
                    <a:bodyPr/>
                    <a:lstStyle/>
                    <a:p>
                      <a:endParaRPr lang="en-US" dirty="0"/>
                    </a:p>
                  </a:txBody>
                  <a:tcPr>
                    <a:cell3D prstMaterial="dkEdge">
                      <a:bevel w="77470" h="12700" prst="softRound"/>
                      <a:lightRig rig="flood" dir="t"/>
                    </a:cell3D>
                  </a:tcPr>
                </a:tc>
                <a:extLst>
                  <a:ext uri="{0D108BD9-81ED-4DB2-BD59-A6C34878D82A}">
                    <a16:rowId xmlns:a16="http://schemas.microsoft.com/office/drawing/2014/main" val="3064127031"/>
                  </a:ext>
                </a:extLst>
              </a:tr>
            </a:tbl>
          </a:graphicData>
        </a:graphic>
      </p:graphicFrame>
      <p:cxnSp>
        <p:nvCxnSpPr>
          <p:cNvPr id="15" name="Straight Arrow Connector 14">
            <a:extLst>
              <a:ext uri="{FF2B5EF4-FFF2-40B4-BE49-F238E27FC236}">
                <a16:creationId xmlns:a16="http://schemas.microsoft.com/office/drawing/2014/main" id="{190AB77E-9FCA-3FB1-C2B2-FF9EF22CF77B}"/>
              </a:ext>
            </a:extLst>
          </p:cNvPr>
          <p:cNvCxnSpPr/>
          <p:nvPr/>
        </p:nvCxnSpPr>
        <p:spPr>
          <a:xfrm>
            <a:off x="3574473" y="3557845"/>
            <a:ext cx="166254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a:extLst>
              <a:ext uri="{FF2B5EF4-FFF2-40B4-BE49-F238E27FC236}">
                <a16:creationId xmlns:a16="http://schemas.microsoft.com/office/drawing/2014/main" id="{268DD6F2-8494-E94F-A9AB-3BB57A3150A2}"/>
              </a:ext>
            </a:extLst>
          </p:cNvPr>
          <p:cNvCxnSpPr/>
          <p:nvPr/>
        </p:nvCxnSpPr>
        <p:spPr>
          <a:xfrm>
            <a:off x="3574473" y="4106486"/>
            <a:ext cx="166254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8" name="TextBox 17">
            <a:extLst>
              <a:ext uri="{FF2B5EF4-FFF2-40B4-BE49-F238E27FC236}">
                <a16:creationId xmlns:a16="http://schemas.microsoft.com/office/drawing/2014/main" id="{9D8B356E-C8F8-60B0-889B-805E97D250BC}"/>
              </a:ext>
            </a:extLst>
          </p:cNvPr>
          <p:cNvSpPr txBox="1"/>
          <p:nvPr/>
        </p:nvSpPr>
        <p:spPr>
          <a:xfrm>
            <a:off x="6656831" y="3971698"/>
            <a:ext cx="4656791" cy="307777"/>
          </a:xfrm>
          <a:prstGeom prst="rect">
            <a:avLst/>
          </a:prstGeom>
          <a:noFill/>
        </p:spPr>
        <p:txBody>
          <a:bodyPr wrap="square" rtlCol="0">
            <a:spAutoFit/>
          </a:bodyPr>
          <a:lstStyle/>
          <a:p>
            <a:r>
              <a:rPr lang="en-US" sz="1400" dirty="0"/>
              <a:t>Not required for 510K                                       Anticipated 2026</a:t>
            </a:r>
          </a:p>
        </p:txBody>
      </p:sp>
      <p:sp>
        <p:nvSpPr>
          <p:cNvPr id="19" name="TextBox 18">
            <a:extLst>
              <a:ext uri="{FF2B5EF4-FFF2-40B4-BE49-F238E27FC236}">
                <a16:creationId xmlns:a16="http://schemas.microsoft.com/office/drawing/2014/main" id="{8E318364-F866-97BA-24A1-334DADC27AFB}"/>
              </a:ext>
            </a:extLst>
          </p:cNvPr>
          <p:cNvSpPr txBox="1"/>
          <p:nvPr/>
        </p:nvSpPr>
        <p:spPr>
          <a:xfrm>
            <a:off x="7192730" y="3482233"/>
            <a:ext cx="4107321" cy="307777"/>
          </a:xfrm>
          <a:prstGeom prst="rect">
            <a:avLst/>
          </a:prstGeom>
          <a:noFill/>
        </p:spPr>
        <p:txBody>
          <a:bodyPr wrap="square" rtlCol="0">
            <a:spAutoFit/>
          </a:bodyPr>
          <a:lstStyle/>
          <a:p>
            <a:r>
              <a:rPr lang="en-US" sz="1400" dirty="0"/>
              <a:t>2024	           2025                    Anticipated 2028</a:t>
            </a:r>
          </a:p>
        </p:txBody>
      </p:sp>
      <p:cxnSp>
        <p:nvCxnSpPr>
          <p:cNvPr id="20" name="Straight Arrow Connector 19">
            <a:extLst>
              <a:ext uri="{FF2B5EF4-FFF2-40B4-BE49-F238E27FC236}">
                <a16:creationId xmlns:a16="http://schemas.microsoft.com/office/drawing/2014/main" id="{41EC8961-DE09-3AB7-9CD3-D9A17492AF31}"/>
              </a:ext>
            </a:extLst>
          </p:cNvPr>
          <p:cNvCxnSpPr>
            <a:cxnSpLocks/>
          </p:cNvCxnSpPr>
          <p:nvPr/>
        </p:nvCxnSpPr>
        <p:spPr>
          <a:xfrm>
            <a:off x="3574473" y="4566457"/>
            <a:ext cx="166254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3" name="TextBox 22">
            <a:extLst>
              <a:ext uri="{FF2B5EF4-FFF2-40B4-BE49-F238E27FC236}">
                <a16:creationId xmlns:a16="http://schemas.microsoft.com/office/drawing/2014/main" id="{FEA97B7C-3A1D-05C0-1F29-C821A689EC75}"/>
              </a:ext>
            </a:extLst>
          </p:cNvPr>
          <p:cNvSpPr txBox="1"/>
          <p:nvPr/>
        </p:nvSpPr>
        <p:spPr>
          <a:xfrm>
            <a:off x="6934748" y="4407940"/>
            <a:ext cx="4365303" cy="307777"/>
          </a:xfrm>
          <a:prstGeom prst="rect">
            <a:avLst/>
          </a:prstGeom>
          <a:noFill/>
        </p:spPr>
        <p:txBody>
          <a:bodyPr wrap="square" rtlCol="0">
            <a:spAutoFit/>
          </a:bodyPr>
          <a:lstStyle/>
          <a:p>
            <a:r>
              <a:rPr lang="en-US" sz="1400" dirty="0"/>
              <a:t>     2025	                2026                     Anticipated 2029</a:t>
            </a:r>
          </a:p>
        </p:txBody>
      </p:sp>
      <p:cxnSp>
        <p:nvCxnSpPr>
          <p:cNvPr id="24" name="Straight Arrow Connector 23">
            <a:extLst>
              <a:ext uri="{FF2B5EF4-FFF2-40B4-BE49-F238E27FC236}">
                <a16:creationId xmlns:a16="http://schemas.microsoft.com/office/drawing/2014/main" id="{519B68D1-6203-5D4F-3F83-D22D665769D6}"/>
              </a:ext>
            </a:extLst>
          </p:cNvPr>
          <p:cNvCxnSpPr>
            <a:cxnSpLocks/>
          </p:cNvCxnSpPr>
          <p:nvPr/>
        </p:nvCxnSpPr>
        <p:spPr>
          <a:xfrm>
            <a:off x="3574473" y="5084617"/>
            <a:ext cx="689956"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a16="http://schemas.microsoft.com/office/drawing/2014/main" id="{8ED2A4A5-8123-937B-FBCB-5728595C40E9}"/>
              </a:ext>
            </a:extLst>
          </p:cNvPr>
          <p:cNvCxnSpPr>
            <a:cxnSpLocks/>
          </p:cNvCxnSpPr>
          <p:nvPr/>
        </p:nvCxnSpPr>
        <p:spPr>
          <a:xfrm>
            <a:off x="3574473" y="5627715"/>
            <a:ext cx="689956"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a16="http://schemas.microsoft.com/office/drawing/2014/main" id="{A3FB179E-8420-34B6-781A-8204DA8199C2}"/>
              </a:ext>
            </a:extLst>
          </p:cNvPr>
          <p:cNvCxnSpPr>
            <a:cxnSpLocks/>
          </p:cNvCxnSpPr>
          <p:nvPr/>
        </p:nvCxnSpPr>
        <p:spPr>
          <a:xfrm>
            <a:off x="3574473" y="6132452"/>
            <a:ext cx="689956"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 name="TextBox 1">
            <a:extLst>
              <a:ext uri="{FF2B5EF4-FFF2-40B4-BE49-F238E27FC236}">
                <a16:creationId xmlns:a16="http://schemas.microsoft.com/office/drawing/2014/main" id="{E34829AF-6751-586C-89EF-7C1A7E7DB2E9}"/>
              </a:ext>
            </a:extLst>
          </p:cNvPr>
          <p:cNvSpPr txBox="1"/>
          <p:nvPr/>
        </p:nvSpPr>
        <p:spPr>
          <a:xfrm>
            <a:off x="5072392" y="4963757"/>
            <a:ext cx="689956" cy="307777"/>
          </a:xfrm>
          <a:prstGeom prst="rect">
            <a:avLst/>
          </a:prstGeom>
          <a:noFill/>
        </p:spPr>
        <p:txBody>
          <a:bodyPr wrap="square" rtlCol="0">
            <a:spAutoFit/>
          </a:bodyPr>
          <a:lstStyle/>
          <a:p>
            <a:r>
              <a:rPr lang="en-US" sz="1400" dirty="0"/>
              <a:t>TBD</a:t>
            </a:r>
          </a:p>
        </p:txBody>
      </p:sp>
      <p:sp>
        <p:nvSpPr>
          <p:cNvPr id="4" name="TextBox 3">
            <a:extLst>
              <a:ext uri="{FF2B5EF4-FFF2-40B4-BE49-F238E27FC236}">
                <a16:creationId xmlns:a16="http://schemas.microsoft.com/office/drawing/2014/main" id="{551E33AC-BDA0-2E67-3FB0-5BFF3078F2C5}"/>
              </a:ext>
            </a:extLst>
          </p:cNvPr>
          <p:cNvSpPr txBox="1"/>
          <p:nvPr/>
        </p:nvSpPr>
        <p:spPr>
          <a:xfrm>
            <a:off x="5075936" y="5467036"/>
            <a:ext cx="689956" cy="307777"/>
          </a:xfrm>
          <a:prstGeom prst="rect">
            <a:avLst/>
          </a:prstGeom>
          <a:noFill/>
        </p:spPr>
        <p:txBody>
          <a:bodyPr wrap="square" rtlCol="0">
            <a:spAutoFit/>
          </a:bodyPr>
          <a:lstStyle/>
          <a:p>
            <a:r>
              <a:rPr lang="en-US" sz="1400" dirty="0"/>
              <a:t>TBD</a:t>
            </a:r>
          </a:p>
        </p:txBody>
      </p:sp>
      <p:sp>
        <p:nvSpPr>
          <p:cNvPr id="6" name="TextBox 5">
            <a:extLst>
              <a:ext uri="{FF2B5EF4-FFF2-40B4-BE49-F238E27FC236}">
                <a16:creationId xmlns:a16="http://schemas.microsoft.com/office/drawing/2014/main" id="{12F2C186-D953-4D0D-3F1D-8E51A022A18C}"/>
              </a:ext>
            </a:extLst>
          </p:cNvPr>
          <p:cNvSpPr txBox="1"/>
          <p:nvPr/>
        </p:nvSpPr>
        <p:spPr>
          <a:xfrm>
            <a:off x="5097199" y="5977400"/>
            <a:ext cx="689956" cy="307777"/>
          </a:xfrm>
          <a:prstGeom prst="rect">
            <a:avLst/>
          </a:prstGeom>
          <a:noFill/>
        </p:spPr>
        <p:txBody>
          <a:bodyPr wrap="square" rtlCol="0">
            <a:spAutoFit/>
          </a:bodyPr>
          <a:lstStyle/>
          <a:p>
            <a:r>
              <a:rPr lang="en-US" sz="1400" dirty="0"/>
              <a:t>TBD</a:t>
            </a:r>
          </a:p>
        </p:txBody>
      </p:sp>
    </p:spTree>
    <p:extLst>
      <p:ext uri="{BB962C8B-B14F-4D97-AF65-F5344CB8AC3E}">
        <p14:creationId xmlns:p14="http://schemas.microsoft.com/office/powerpoint/2010/main" val="2298456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C980C-ECC9-D15A-E05F-BB0DD931ED60}"/>
            </a:ext>
          </a:extLst>
        </p:cNvPr>
        <p:cNvGrpSpPr/>
        <p:nvPr/>
      </p:nvGrpSpPr>
      <p:grpSpPr>
        <a:xfrm>
          <a:off x="0" y="0"/>
          <a:ext cx="0" cy="0"/>
          <a:chOff x="0" y="0"/>
          <a:chExt cx="0" cy="0"/>
        </a:xfrm>
      </p:grpSpPr>
      <p:pic>
        <p:nvPicPr>
          <p:cNvPr id="39" name="Picture Placeholder 38" descr="White DNA structure">
            <a:extLst>
              <a:ext uri="{FF2B5EF4-FFF2-40B4-BE49-F238E27FC236}">
                <a16:creationId xmlns:a16="http://schemas.microsoft.com/office/drawing/2014/main" id="{CB3E3221-DFF2-AFCD-D8F7-D78A95AD7F1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0" y="-27432"/>
            <a:ext cx="6656832" cy="6858000"/>
          </a:xfrm>
        </p:spPr>
      </p:pic>
      <p:sp>
        <p:nvSpPr>
          <p:cNvPr id="48" name="Rectangle 47">
            <a:extLst>
              <a:ext uri="{FF2B5EF4-FFF2-40B4-BE49-F238E27FC236}">
                <a16:creationId xmlns:a16="http://schemas.microsoft.com/office/drawing/2014/main" id="{21186A85-1FDE-9ADA-3719-0B27F518E9FF}"/>
              </a:ext>
              <a:ext uri="{C183D7F6-B498-43B3-948B-1728B52AA6E4}">
                <adec:decorative xmlns:adec="http://schemas.microsoft.com/office/drawing/2017/decorative" val="1"/>
              </a:ext>
            </a:extLst>
          </p:cNvPr>
          <p:cNvSpPr/>
          <p:nvPr/>
        </p:nvSpPr>
        <p:spPr>
          <a:xfrm>
            <a:off x="1898356" y="27432"/>
            <a:ext cx="10071448" cy="6858000"/>
          </a:xfrm>
          <a:prstGeom prst="rect">
            <a:avLst/>
          </a:prstGeom>
          <a:gradFill>
            <a:gsLst>
              <a:gs pos="0">
                <a:schemeClr val="bg1">
                  <a:alpha val="0"/>
                </a:schemeClr>
              </a:gs>
              <a:gs pos="42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US</a:t>
            </a:r>
          </a:p>
        </p:txBody>
      </p:sp>
      <p:sp>
        <p:nvSpPr>
          <p:cNvPr id="3" name="Title 2">
            <a:extLst>
              <a:ext uri="{FF2B5EF4-FFF2-40B4-BE49-F238E27FC236}">
                <a16:creationId xmlns:a16="http://schemas.microsoft.com/office/drawing/2014/main" id="{E89935FE-C6B7-75DD-7EC1-5ACE27293C8C}"/>
              </a:ext>
            </a:extLst>
          </p:cNvPr>
          <p:cNvSpPr>
            <a:spLocks noGrp="1"/>
          </p:cNvSpPr>
          <p:nvPr>
            <p:ph type="title"/>
          </p:nvPr>
        </p:nvSpPr>
        <p:spPr>
          <a:xfrm>
            <a:off x="1088133" y="256032"/>
            <a:ext cx="10881671" cy="530352"/>
          </a:xfrm>
        </p:spPr>
        <p:txBody>
          <a:bodyPr/>
          <a:lstStyle/>
          <a:p>
            <a:r>
              <a:rPr lang="en-US" sz="3600" dirty="0"/>
              <a:t>Qi 601 second indication: genitourinary syndrome of menopause</a:t>
            </a:r>
            <a:br>
              <a:rPr lang="en-US" sz="3600" dirty="0"/>
            </a:br>
            <a:endParaRPr lang="en-US" sz="3600" dirty="0"/>
          </a:p>
        </p:txBody>
      </p:sp>
      <p:sp>
        <p:nvSpPr>
          <p:cNvPr id="9" name="Footer Placeholder 8">
            <a:extLst>
              <a:ext uri="{FF2B5EF4-FFF2-40B4-BE49-F238E27FC236}">
                <a16:creationId xmlns:a16="http://schemas.microsoft.com/office/drawing/2014/main" id="{DF65BEBE-4000-2C13-9758-BFC4CD6F17A2}"/>
              </a:ext>
            </a:extLst>
          </p:cNvPr>
          <p:cNvSpPr>
            <a:spLocks noGrp="1"/>
          </p:cNvSpPr>
          <p:nvPr>
            <p:ph type="ftr" sz="quarter" idx="12"/>
          </p:nvPr>
        </p:nvSpPr>
        <p:spPr>
          <a:xfrm rot="16200000">
            <a:off x="-457320" y="1267848"/>
            <a:ext cx="2182369" cy="158737"/>
          </a:xfrm>
        </p:spPr>
        <p:txBody>
          <a:bodyPr/>
          <a:lstStyle/>
          <a:p>
            <a:r>
              <a:rPr lang="en-US" dirty="0"/>
              <a:t>QUORUM INNONVATIONS</a:t>
            </a:r>
          </a:p>
        </p:txBody>
      </p:sp>
      <p:sp>
        <p:nvSpPr>
          <p:cNvPr id="8" name="Slide Number Placeholder 7">
            <a:extLst>
              <a:ext uri="{FF2B5EF4-FFF2-40B4-BE49-F238E27FC236}">
                <a16:creationId xmlns:a16="http://schemas.microsoft.com/office/drawing/2014/main" id="{B9204DFB-592C-4F8B-1ED5-A25AE0F956BA}"/>
              </a:ext>
            </a:extLst>
          </p:cNvPr>
          <p:cNvSpPr>
            <a:spLocks noGrp="1"/>
          </p:cNvSpPr>
          <p:nvPr>
            <p:ph type="sldNum" sz="quarter" idx="11"/>
          </p:nvPr>
        </p:nvSpPr>
        <p:spPr/>
        <p:txBody>
          <a:bodyPr/>
          <a:lstStyle/>
          <a:p>
            <a:fld id="{75DF2D63-3FF5-D547-96B9-BE9CCD1ABA58}" type="slidenum">
              <a:rPr lang="en-US" smtClean="0"/>
              <a:pPr/>
              <a:t>16</a:t>
            </a:fld>
            <a:endParaRPr lang="en-US" dirty="0"/>
          </a:p>
        </p:txBody>
      </p:sp>
      <p:sp>
        <p:nvSpPr>
          <p:cNvPr id="4" name="Text Placeholder 3">
            <a:extLst>
              <a:ext uri="{FF2B5EF4-FFF2-40B4-BE49-F238E27FC236}">
                <a16:creationId xmlns:a16="http://schemas.microsoft.com/office/drawing/2014/main" id="{EF4E4699-30CB-E699-B22A-12CE907F621F}"/>
              </a:ext>
            </a:extLst>
          </p:cNvPr>
          <p:cNvSpPr>
            <a:spLocks noGrp="1"/>
          </p:cNvSpPr>
          <p:nvPr>
            <p:ph type="body" idx="1"/>
          </p:nvPr>
        </p:nvSpPr>
        <p:spPr>
          <a:xfrm>
            <a:off x="1088133" y="1910038"/>
            <a:ext cx="5102351" cy="4792420"/>
          </a:xfrm>
        </p:spPr>
        <p:txBody>
          <a:bodyPr/>
          <a:lstStyle/>
          <a:p>
            <a:pPr>
              <a:lnSpc>
                <a:spcPct val="100000"/>
              </a:lnSpc>
            </a:pPr>
            <a:r>
              <a:rPr lang="en-US" sz="1800" b="1" dirty="0"/>
              <a:t>US MARKET:</a:t>
            </a:r>
          </a:p>
          <a:p>
            <a:endParaRPr lang="en-US" sz="1800" dirty="0"/>
          </a:p>
          <a:p>
            <a:r>
              <a:rPr lang="en-US" sz="1800" dirty="0"/>
              <a:t>Affects 30-75% of post-menopausal women, or about 90 million women in the us</a:t>
            </a:r>
          </a:p>
          <a:p>
            <a:endParaRPr lang="en-US" sz="1800" dirty="0"/>
          </a:p>
          <a:p>
            <a:r>
              <a:rPr lang="en-US" sz="1800" dirty="0"/>
              <a:t>This population is going to double between 2020-2050</a:t>
            </a:r>
          </a:p>
          <a:p>
            <a:endParaRPr lang="en-US" sz="1800" dirty="0"/>
          </a:p>
          <a:p>
            <a:r>
              <a:rPr lang="en-US" sz="1800" dirty="0"/>
              <a:t>Significant overlap with </a:t>
            </a:r>
            <a:r>
              <a:rPr lang="en-US" sz="1800" dirty="0" err="1"/>
              <a:t>bv</a:t>
            </a:r>
            <a:r>
              <a:rPr lang="en-US" sz="1800" dirty="0"/>
              <a:t> concurrence and clinical trials, </a:t>
            </a:r>
          </a:p>
          <a:p>
            <a:endParaRPr lang="en-US" dirty="0"/>
          </a:p>
          <a:p>
            <a:endParaRPr lang="en-US" dirty="0"/>
          </a:p>
        </p:txBody>
      </p:sp>
      <p:sp>
        <p:nvSpPr>
          <p:cNvPr id="6" name="Text Placeholder 5">
            <a:extLst>
              <a:ext uri="{FF2B5EF4-FFF2-40B4-BE49-F238E27FC236}">
                <a16:creationId xmlns:a16="http://schemas.microsoft.com/office/drawing/2014/main" id="{CEB732D1-D651-F272-BE28-A63372543A6C}"/>
              </a:ext>
            </a:extLst>
          </p:cNvPr>
          <p:cNvSpPr>
            <a:spLocks noGrp="1"/>
          </p:cNvSpPr>
          <p:nvPr>
            <p:ph type="body" sz="quarter" idx="3"/>
          </p:nvPr>
        </p:nvSpPr>
        <p:spPr>
          <a:xfrm>
            <a:off x="6547101" y="1395662"/>
            <a:ext cx="5356427" cy="5306795"/>
          </a:xfrm>
        </p:spPr>
        <p:txBody>
          <a:bodyPr/>
          <a:lstStyle/>
          <a:p>
            <a:r>
              <a:rPr lang="en-US" sz="1800" b="1" dirty="0"/>
              <a:t>Qi novel </a:t>
            </a:r>
            <a:r>
              <a:rPr lang="en-US" sz="1800" b="1" dirty="0" err="1"/>
              <a:t>bv</a:t>
            </a:r>
            <a:r>
              <a:rPr lang="en-US" sz="1800" b="1" dirty="0"/>
              <a:t> therapeutic:</a:t>
            </a:r>
          </a:p>
          <a:p>
            <a:endParaRPr lang="en-US" sz="1800" dirty="0"/>
          </a:p>
          <a:p>
            <a:r>
              <a:rPr lang="en-US" sz="1800" dirty="0"/>
              <a:t>Marketing studies indicate prescribers and patients are looking for a new, non-hormonal treatment</a:t>
            </a:r>
          </a:p>
          <a:p>
            <a:endParaRPr lang="en-US" sz="1800" dirty="0"/>
          </a:p>
          <a:p>
            <a:r>
              <a:rPr lang="en-US" sz="1800" dirty="0"/>
              <a:t>No hormonal side effects (increased cancer risk)</a:t>
            </a:r>
          </a:p>
          <a:p>
            <a:endParaRPr lang="en-US" sz="1800" dirty="0"/>
          </a:p>
          <a:p>
            <a:r>
              <a:rPr lang="en-US" sz="1800" dirty="0"/>
              <a:t>Non-invasive (vs laser treatment), non-hormonal, non-chemotherapeutic</a:t>
            </a:r>
          </a:p>
        </p:txBody>
      </p:sp>
      <p:cxnSp>
        <p:nvCxnSpPr>
          <p:cNvPr id="27" name="Straight Connector 26">
            <a:extLst>
              <a:ext uri="{FF2B5EF4-FFF2-40B4-BE49-F238E27FC236}">
                <a16:creationId xmlns:a16="http://schemas.microsoft.com/office/drawing/2014/main" id="{507E4067-C804-8A63-7078-45EEFBD07F12}"/>
              </a:ext>
              <a:ext uri="{C183D7F6-B498-43B3-948B-1728B52AA6E4}">
                <adec:decorative xmlns:adec="http://schemas.microsoft.com/office/drawing/2017/decorative" val="1"/>
              </a:ext>
            </a:extLst>
          </p:cNvPr>
          <p:cNvCxnSpPr>
            <a:cxnSpLocks/>
          </p:cNvCxnSpPr>
          <p:nvPr/>
        </p:nvCxnSpPr>
        <p:spPr>
          <a:xfrm>
            <a:off x="649224" y="2667000"/>
            <a:ext cx="0" cy="31242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0457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E4183-4C07-BB5D-CD8F-8FEBC6E6FDC7}"/>
            </a:ext>
          </a:extLst>
        </p:cNvPr>
        <p:cNvGrpSpPr/>
        <p:nvPr/>
      </p:nvGrpSpPr>
      <p:grpSpPr>
        <a:xfrm>
          <a:off x="0" y="0"/>
          <a:ext cx="0" cy="0"/>
          <a:chOff x="0" y="0"/>
          <a:chExt cx="0" cy="0"/>
        </a:xfrm>
      </p:grpSpPr>
      <p:pic>
        <p:nvPicPr>
          <p:cNvPr id="39" name="Picture Placeholder 38" descr="White DNA structure">
            <a:extLst>
              <a:ext uri="{FF2B5EF4-FFF2-40B4-BE49-F238E27FC236}">
                <a16:creationId xmlns:a16="http://schemas.microsoft.com/office/drawing/2014/main" id="{FD5263E0-333B-0BA6-24DA-73219CB089C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0" y="-27432"/>
            <a:ext cx="6656832" cy="6858000"/>
          </a:xfrm>
        </p:spPr>
      </p:pic>
      <p:sp>
        <p:nvSpPr>
          <p:cNvPr id="48" name="Rectangle 47">
            <a:extLst>
              <a:ext uri="{FF2B5EF4-FFF2-40B4-BE49-F238E27FC236}">
                <a16:creationId xmlns:a16="http://schemas.microsoft.com/office/drawing/2014/main" id="{238743D2-DFA6-28A5-B560-3CD776D2E69B}"/>
              </a:ext>
              <a:ext uri="{C183D7F6-B498-43B3-948B-1728B52AA6E4}">
                <adec:decorative xmlns:adec="http://schemas.microsoft.com/office/drawing/2017/decorative" val="1"/>
              </a:ext>
            </a:extLst>
          </p:cNvPr>
          <p:cNvSpPr/>
          <p:nvPr/>
        </p:nvSpPr>
        <p:spPr>
          <a:xfrm>
            <a:off x="1898356" y="27432"/>
            <a:ext cx="10071448" cy="6858000"/>
          </a:xfrm>
          <a:prstGeom prst="rect">
            <a:avLst/>
          </a:prstGeom>
          <a:gradFill>
            <a:gsLst>
              <a:gs pos="0">
                <a:schemeClr val="bg1">
                  <a:alpha val="0"/>
                </a:schemeClr>
              </a:gs>
              <a:gs pos="42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US</a:t>
            </a:r>
          </a:p>
        </p:txBody>
      </p:sp>
      <p:sp>
        <p:nvSpPr>
          <p:cNvPr id="3" name="Title 2">
            <a:extLst>
              <a:ext uri="{FF2B5EF4-FFF2-40B4-BE49-F238E27FC236}">
                <a16:creationId xmlns:a16="http://schemas.microsoft.com/office/drawing/2014/main" id="{AF52274A-7119-DBF9-C830-23813C5C9EEC}"/>
              </a:ext>
            </a:extLst>
          </p:cNvPr>
          <p:cNvSpPr>
            <a:spLocks noGrp="1"/>
          </p:cNvSpPr>
          <p:nvPr>
            <p:ph type="title"/>
          </p:nvPr>
        </p:nvSpPr>
        <p:spPr>
          <a:xfrm>
            <a:off x="1088133" y="256032"/>
            <a:ext cx="10881671" cy="530352"/>
          </a:xfrm>
        </p:spPr>
        <p:txBody>
          <a:bodyPr/>
          <a:lstStyle/>
          <a:p>
            <a:r>
              <a:rPr lang="en-US" sz="3600" dirty="0"/>
              <a:t>Qi 611 Novel Self Assembling anti-biofilm wound medical device</a:t>
            </a:r>
            <a:br>
              <a:rPr lang="en-US" sz="3600" dirty="0"/>
            </a:br>
            <a:endParaRPr lang="en-US" sz="3600" dirty="0"/>
          </a:p>
        </p:txBody>
      </p:sp>
      <p:sp>
        <p:nvSpPr>
          <p:cNvPr id="9" name="Footer Placeholder 8">
            <a:extLst>
              <a:ext uri="{FF2B5EF4-FFF2-40B4-BE49-F238E27FC236}">
                <a16:creationId xmlns:a16="http://schemas.microsoft.com/office/drawing/2014/main" id="{C02A092C-4D63-7582-2DC4-C85AC9923C37}"/>
              </a:ext>
            </a:extLst>
          </p:cNvPr>
          <p:cNvSpPr>
            <a:spLocks noGrp="1"/>
          </p:cNvSpPr>
          <p:nvPr>
            <p:ph type="ftr" sz="quarter" idx="12"/>
          </p:nvPr>
        </p:nvSpPr>
        <p:spPr>
          <a:xfrm rot="16200000">
            <a:off x="-457320" y="1267848"/>
            <a:ext cx="2182369" cy="158737"/>
          </a:xfrm>
        </p:spPr>
        <p:txBody>
          <a:bodyPr/>
          <a:lstStyle/>
          <a:p>
            <a:r>
              <a:rPr lang="en-US" dirty="0"/>
              <a:t>QUORUM INNONVATIONS</a:t>
            </a:r>
          </a:p>
        </p:txBody>
      </p:sp>
      <p:sp>
        <p:nvSpPr>
          <p:cNvPr id="8" name="Slide Number Placeholder 7">
            <a:extLst>
              <a:ext uri="{FF2B5EF4-FFF2-40B4-BE49-F238E27FC236}">
                <a16:creationId xmlns:a16="http://schemas.microsoft.com/office/drawing/2014/main" id="{A96B5F86-DA60-C952-A5C6-FE904EE6B2A4}"/>
              </a:ext>
            </a:extLst>
          </p:cNvPr>
          <p:cNvSpPr>
            <a:spLocks noGrp="1"/>
          </p:cNvSpPr>
          <p:nvPr>
            <p:ph type="sldNum" sz="quarter" idx="11"/>
          </p:nvPr>
        </p:nvSpPr>
        <p:spPr/>
        <p:txBody>
          <a:bodyPr/>
          <a:lstStyle/>
          <a:p>
            <a:fld id="{75DF2D63-3FF5-D547-96B9-BE9CCD1ABA58}" type="slidenum">
              <a:rPr lang="en-US" smtClean="0"/>
              <a:pPr/>
              <a:t>17</a:t>
            </a:fld>
            <a:endParaRPr lang="en-US" dirty="0"/>
          </a:p>
        </p:txBody>
      </p:sp>
      <p:sp>
        <p:nvSpPr>
          <p:cNvPr id="4" name="Text Placeholder 3">
            <a:extLst>
              <a:ext uri="{FF2B5EF4-FFF2-40B4-BE49-F238E27FC236}">
                <a16:creationId xmlns:a16="http://schemas.microsoft.com/office/drawing/2014/main" id="{785E2E7C-944A-4AAA-A13B-492B79AED2BA}"/>
              </a:ext>
            </a:extLst>
          </p:cNvPr>
          <p:cNvSpPr>
            <a:spLocks noGrp="1"/>
          </p:cNvSpPr>
          <p:nvPr>
            <p:ph type="body" idx="1"/>
          </p:nvPr>
        </p:nvSpPr>
        <p:spPr>
          <a:xfrm>
            <a:off x="1234129" y="1395662"/>
            <a:ext cx="5102351" cy="5049607"/>
          </a:xfrm>
        </p:spPr>
        <p:txBody>
          <a:bodyPr/>
          <a:lstStyle/>
          <a:p>
            <a:pPr>
              <a:lnSpc>
                <a:spcPct val="100000"/>
              </a:lnSpc>
            </a:pPr>
            <a:r>
              <a:rPr lang="en-US" sz="1800" b="1" dirty="0"/>
              <a:t>Qi novel self </a:t>
            </a:r>
            <a:r>
              <a:rPr lang="en-US" sz="1800" b="1" dirty="0" err="1"/>
              <a:t>assemblikng</a:t>
            </a:r>
            <a:r>
              <a:rPr lang="en-US" sz="1800" b="1" dirty="0"/>
              <a:t> anti-biofilm matrix:</a:t>
            </a:r>
          </a:p>
          <a:p>
            <a:endParaRPr lang="en-US" sz="1800" dirty="0"/>
          </a:p>
          <a:p>
            <a:endParaRPr lang="en-US" sz="1600" dirty="0">
              <a:effectLst/>
              <a:ea typeface="Calibri" panose="020F0502020204030204" pitchFamily="34" charset="0"/>
            </a:endParaRPr>
          </a:p>
          <a:p>
            <a:endParaRPr lang="en-US" sz="1400" dirty="0">
              <a:effectLst/>
              <a:ea typeface="Calibri" panose="020F0502020204030204" pitchFamily="34" charset="0"/>
            </a:endParaRPr>
          </a:p>
          <a:p>
            <a:r>
              <a:rPr lang="en-US" sz="1400" dirty="0">
                <a:effectLst/>
                <a:ea typeface="Calibri" panose="020F0502020204030204" pitchFamily="34" charset="0"/>
              </a:rPr>
              <a:t>Unmet Medical Need – improved infection prevention in complex penetrating traumatic wounds.</a:t>
            </a:r>
            <a:endParaRPr lang="en-US" sz="1400" dirty="0"/>
          </a:p>
          <a:p>
            <a:r>
              <a:rPr lang="en-US" sz="1400" spc="-40" dirty="0">
                <a:effectLst/>
                <a:ea typeface="Calibri" panose="020F0502020204030204" pitchFamily="34" charset="0"/>
              </a:rPr>
              <a:t> </a:t>
            </a:r>
            <a:r>
              <a:rPr lang="en-US" sz="1400" dirty="0">
                <a:effectLst/>
                <a:ea typeface="Calibri" panose="020F0502020204030204" pitchFamily="34" charset="0"/>
              </a:rPr>
              <a:t>There</a:t>
            </a:r>
            <a:r>
              <a:rPr lang="en-US" sz="1400" spc="-40" dirty="0">
                <a:effectLst/>
                <a:ea typeface="Calibri" panose="020F0502020204030204" pitchFamily="34" charset="0"/>
              </a:rPr>
              <a:t> </a:t>
            </a:r>
            <a:r>
              <a:rPr lang="en-US" sz="1400" dirty="0">
                <a:effectLst/>
                <a:ea typeface="Calibri" panose="020F0502020204030204" pitchFamily="34" charset="0"/>
              </a:rPr>
              <a:t>are</a:t>
            </a:r>
            <a:r>
              <a:rPr lang="en-US" sz="1400" spc="-45" dirty="0">
                <a:effectLst/>
                <a:ea typeface="Calibri" panose="020F0502020204030204" pitchFamily="34" charset="0"/>
              </a:rPr>
              <a:t> </a:t>
            </a:r>
            <a:r>
              <a:rPr lang="en-US" sz="1400" dirty="0">
                <a:effectLst/>
                <a:ea typeface="Calibri" panose="020F0502020204030204" pitchFamily="34" charset="0"/>
              </a:rPr>
              <a:t>currently</a:t>
            </a:r>
            <a:r>
              <a:rPr lang="en-US" sz="1400" spc="-50" dirty="0">
                <a:effectLst/>
                <a:ea typeface="Calibri" panose="020F0502020204030204" pitchFamily="34" charset="0"/>
              </a:rPr>
              <a:t> </a:t>
            </a:r>
            <a:r>
              <a:rPr lang="en-US" sz="1400" dirty="0">
                <a:effectLst/>
                <a:ea typeface="Calibri" panose="020F0502020204030204" pitchFamily="34" charset="0"/>
              </a:rPr>
              <a:t>no</a:t>
            </a:r>
            <a:r>
              <a:rPr lang="en-US" sz="1400" spc="-40" dirty="0">
                <a:effectLst/>
                <a:ea typeface="Calibri" panose="020F0502020204030204" pitchFamily="34" charset="0"/>
              </a:rPr>
              <a:t> </a:t>
            </a:r>
            <a:r>
              <a:rPr lang="en-US" sz="1400" dirty="0">
                <a:effectLst/>
                <a:ea typeface="Calibri" panose="020F0502020204030204" pitchFamily="34" charset="0"/>
              </a:rPr>
              <a:t>FDA-approved</a:t>
            </a:r>
            <a:r>
              <a:rPr lang="en-US" sz="1400" spc="-40" dirty="0">
                <a:effectLst/>
                <a:ea typeface="Calibri" panose="020F0502020204030204" pitchFamily="34" charset="0"/>
              </a:rPr>
              <a:t> </a:t>
            </a:r>
            <a:r>
              <a:rPr lang="en-US" sz="1400" dirty="0">
                <a:effectLst/>
                <a:ea typeface="Calibri" panose="020F0502020204030204" pitchFamily="34" charset="0"/>
              </a:rPr>
              <a:t>products</a:t>
            </a:r>
            <a:r>
              <a:rPr lang="en-US" sz="1400" spc="-45" dirty="0">
                <a:effectLst/>
                <a:ea typeface="Calibri" panose="020F0502020204030204" pitchFamily="34" charset="0"/>
              </a:rPr>
              <a:t> </a:t>
            </a:r>
            <a:r>
              <a:rPr lang="en-US" sz="1400" dirty="0">
                <a:effectLst/>
                <a:ea typeface="Calibri" panose="020F0502020204030204" pitchFamily="34" charset="0"/>
              </a:rPr>
              <a:t>to</a:t>
            </a:r>
            <a:r>
              <a:rPr lang="en-US" sz="1400" spc="-45" dirty="0">
                <a:effectLst/>
                <a:ea typeface="Calibri" panose="020F0502020204030204" pitchFamily="34" charset="0"/>
              </a:rPr>
              <a:t> </a:t>
            </a:r>
            <a:r>
              <a:rPr lang="en-US" sz="1400" dirty="0">
                <a:effectLst/>
                <a:ea typeface="Calibri" panose="020F0502020204030204" pitchFamily="34" charset="0"/>
              </a:rPr>
              <a:t>prevent</a:t>
            </a:r>
            <a:r>
              <a:rPr lang="en-US" sz="1400" spc="-40" dirty="0">
                <a:effectLst/>
                <a:ea typeface="Calibri" panose="020F0502020204030204" pitchFamily="34" charset="0"/>
              </a:rPr>
              <a:t> </a:t>
            </a:r>
            <a:r>
              <a:rPr lang="en-US" sz="1400" dirty="0">
                <a:effectLst/>
                <a:ea typeface="Calibri" panose="020F0502020204030204" pitchFamily="34" charset="0"/>
              </a:rPr>
              <a:t>wound</a:t>
            </a:r>
            <a:r>
              <a:rPr lang="en-US" sz="1400" spc="-40" dirty="0">
                <a:effectLst/>
                <a:ea typeface="Calibri" panose="020F0502020204030204" pitchFamily="34" charset="0"/>
              </a:rPr>
              <a:t> </a:t>
            </a:r>
            <a:r>
              <a:rPr lang="en-US" sz="1400" dirty="0">
                <a:effectLst/>
                <a:ea typeface="Calibri" panose="020F0502020204030204" pitchFamily="34" charset="0"/>
              </a:rPr>
              <a:t>biofilms,</a:t>
            </a:r>
            <a:r>
              <a:rPr lang="en-US" sz="1400" spc="-50" dirty="0">
                <a:effectLst/>
                <a:ea typeface="Calibri" panose="020F0502020204030204" pitchFamily="34" charset="0"/>
              </a:rPr>
              <a:t> </a:t>
            </a:r>
            <a:r>
              <a:rPr lang="en-US" sz="1400" dirty="0">
                <a:effectLst/>
                <a:ea typeface="Calibri" panose="020F0502020204030204" pitchFamily="34" charset="0"/>
              </a:rPr>
              <a:t>which</a:t>
            </a:r>
            <a:r>
              <a:rPr lang="en-US" sz="1400" spc="-35" dirty="0">
                <a:effectLst/>
                <a:ea typeface="Calibri" panose="020F0502020204030204" pitchFamily="34" charset="0"/>
              </a:rPr>
              <a:t> </a:t>
            </a:r>
            <a:r>
              <a:rPr lang="en-US" sz="1400" dirty="0">
                <a:effectLst/>
                <a:ea typeface="Calibri" panose="020F0502020204030204" pitchFamily="34" charset="0"/>
              </a:rPr>
              <a:t>are</a:t>
            </a:r>
            <a:r>
              <a:rPr lang="en-US" sz="1400" spc="-40" dirty="0">
                <a:effectLst/>
                <a:ea typeface="Calibri" panose="020F0502020204030204" pitchFamily="34" charset="0"/>
              </a:rPr>
              <a:t> </a:t>
            </a:r>
            <a:r>
              <a:rPr lang="en-US" sz="1400" dirty="0">
                <a:effectLst/>
                <a:ea typeface="Calibri" panose="020F0502020204030204" pitchFamily="34" charset="0"/>
              </a:rPr>
              <a:t>highly prevalent</a:t>
            </a:r>
            <a:r>
              <a:rPr lang="en-US" sz="1400" spc="-60" dirty="0">
                <a:effectLst/>
                <a:ea typeface="Calibri" panose="020F0502020204030204" pitchFamily="34" charset="0"/>
              </a:rPr>
              <a:t> </a:t>
            </a:r>
            <a:r>
              <a:rPr lang="en-US" sz="1400" dirty="0">
                <a:effectLst/>
                <a:ea typeface="Calibri" panose="020F0502020204030204" pitchFamily="34" charset="0"/>
              </a:rPr>
              <a:t>in</a:t>
            </a:r>
            <a:r>
              <a:rPr lang="en-US" sz="1400" spc="-55" dirty="0">
                <a:effectLst/>
                <a:ea typeface="Calibri" panose="020F0502020204030204" pitchFamily="34" charset="0"/>
              </a:rPr>
              <a:t> </a:t>
            </a:r>
            <a:r>
              <a:rPr lang="en-US" sz="1400" dirty="0">
                <a:effectLst/>
                <a:ea typeface="Calibri" panose="020F0502020204030204" pitchFamily="34" charset="0"/>
              </a:rPr>
              <a:t>combat</a:t>
            </a:r>
            <a:r>
              <a:rPr lang="en-US" sz="1400" spc="-45" dirty="0">
                <a:effectLst/>
                <a:ea typeface="Calibri" panose="020F0502020204030204" pitchFamily="34" charset="0"/>
              </a:rPr>
              <a:t> </a:t>
            </a:r>
            <a:r>
              <a:rPr lang="en-US" sz="1400" dirty="0">
                <a:effectLst/>
                <a:ea typeface="Calibri" panose="020F0502020204030204" pitchFamily="34" charset="0"/>
              </a:rPr>
              <a:t>penetrating</a:t>
            </a:r>
            <a:r>
              <a:rPr lang="en-US" sz="1400" spc="-60" dirty="0">
                <a:effectLst/>
                <a:ea typeface="Calibri" panose="020F0502020204030204" pitchFamily="34" charset="0"/>
              </a:rPr>
              <a:t> </a:t>
            </a:r>
            <a:r>
              <a:rPr lang="en-US" sz="1400" dirty="0">
                <a:effectLst/>
                <a:ea typeface="Calibri" panose="020F0502020204030204" pitchFamily="34" charset="0"/>
              </a:rPr>
              <a:t>injuries.</a:t>
            </a:r>
            <a:endParaRPr lang="en-US" sz="1400" dirty="0"/>
          </a:p>
          <a:p>
            <a:endParaRPr lang="en-US" dirty="0"/>
          </a:p>
          <a:p>
            <a:endParaRPr lang="en-US" dirty="0"/>
          </a:p>
        </p:txBody>
      </p:sp>
      <p:sp>
        <p:nvSpPr>
          <p:cNvPr id="6" name="Text Placeholder 5">
            <a:extLst>
              <a:ext uri="{FF2B5EF4-FFF2-40B4-BE49-F238E27FC236}">
                <a16:creationId xmlns:a16="http://schemas.microsoft.com/office/drawing/2014/main" id="{D610951C-1523-8D1F-9A55-8B49E1F90D89}"/>
              </a:ext>
            </a:extLst>
          </p:cNvPr>
          <p:cNvSpPr>
            <a:spLocks noGrp="1"/>
          </p:cNvSpPr>
          <p:nvPr>
            <p:ph type="body" sz="quarter" idx="3"/>
          </p:nvPr>
        </p:nvSpPr>
        <p:spPr>
          <a:xfrm>
            <a:off x="6547101" y="1395662"/>
            <a:ext cx="5356427" cy="5049607"/>
          </a:xfrm>
        </p:spPr>
        <p:txBody>
          <a:bodyPr/>
          <a:lstStyle/>
          <a:p>
            <a:r>
              <a:rPr lang="en-US" sz="1800" b="1" dirty="0"/>
              <a:t>Us market</a:t>
            </a:r>
          </a:p>
          <a:p>
            <a:pPr marL="88900" marR="85090" algn="just">
              <a:spcBef>
                <a:spcPts val="600"/>
              </a:spcBef>
              <a:spcAft>
                <a:spcPts val="0"/>
              </a:spcAft>
            </a:pPr>
            <a:r>
              <a:rPr lang="en-US" sz="1400" dirty="0" err="1">
                <a:solidFill>
                  <a:srgbClr val="212121"/>
                </a:solidFill>
                <a:ea typeface="Calibri" panose="020F0502020204030204" pitchFamily="34" charset="0"/>
              </a:rPr>
              <a:t>Dod</a:t>
            </a:r>
            <a:r>
              <a:rPr lang="en-US" sz="1400" dirty="0">
                <a:solidFill>
                  <a:srgbClr val="212121"/>
                </a:solidFill>
                <a:ea typeface="Calibri" panose="020F0502020204030204" pitchFamily="34" charset="0"/>
              </a:rPr>
              <a:t> grant Development underway for the </a:t>
            </a:r>
            <a:r>
              <a:rPr lang="en-US" sz="1400" dirty="0" err="1">
                <a:solidFill>
                  <a:srgbClr val="212121"/>
                </a:solidFill>
                <a:ea typeface="Calibri" panose="020F0502020204030204" pitchFamily="34" charset="0"/>
              </a:rPr>
              <a:t>dod</a:t>
            </a:r>
            <a:r>
              <a:rPr lang="en-US" sz="1400" dirty="0">
                <a:solidFill>
                  <a:srgbClr val="212121"/>
                </a:solidFill>
                <a:ea typeface="Calibri" panose="020F0502020204030204" pitchFamily="34" charset="0"/>
              </a:rPr>
              <a:t> with stockpiling </a:t>
            </a:r>
            <a:endParaRPr lang="en-US" sz="1400" dirty="0">
              <a:solidFill>
                <a:srgbClr val="212121"/>
              </a:solidFill>
              <a:effectLst/>
              <a:ea typeface="Calibri" panose="020F0502020204030204" pitchFamily="34" charset="0"/>
            </a:endParaRPr>
          </a:p>
          <a:p>
            <a:pPr marL="88900" marR="85090" algn="just">
              <a:spcBef>
                <a:spcPts val="600"/>
              </a:spcBef>
              <a:spcAft>
                <a:spcPts val="0"/>
              </a:spcAft>
            </a:pPr>
            <a:endParaRPr lang="en-US" sz="1400" dirty="0">
              <a:solidFill>
                <a:srgbClr val="212121"/>
              </a:solidFill>
              <a:ea typeface="Calibri" panose="020F0502020204030204" pitchFamily="34" charset="0"/>
            </a:endParaRPr>
          </a:p>
          <a:p>
            <a:pPr marL="88900" marR="85090" algn="just">
              <a:spcBef>
                <a:spcPts val="600"/>
              </a:spcBef>
              <a:spcAft>
                <a:spcPts val="0"/>
              </a:spcAft>
            </a:pPr>
            <a:r>
              <a:rPr lang="en-US" sz="1400" dirty="0">
                <a:solidFill>
                  <a:srgbClr val="212121"/>
                </a:solidFill>
                <a:effectLst/>
                <a:ea typeface="Calibri" panose="020F0502020204030204" pitchFamily="34" charset="0"/>
              </a:rPr>
              <a:t>The QI Wound Matrix would compete in the</a:t>
            </a:r>
            <a:r>
              <a:rPr lang="en-US" sz="1400" spc="-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advanced</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wound</a:t>
            </a:r>
            <a:r>
              <a:rPr lang="en-US" sz="1400" spc="-3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care</a:t>
            </a:r>
            <a:r>
              <a:rPr lang="en-US" sz="1400" spc="-3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products</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market,</a:t>
            </a:r>
            <a:r>
              <a:rPr lang="en-US" sz="1400" spc="-3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currently</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a</a:t>
            </a:r>
            <a:r>
              <a:rPr lang="en-US" sz="1400" spc="-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$7</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billion</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annual</a:t>
            </a:r>
            <a:r>
              <a:rPr lang="en-US" sz="1400" spc="-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market</a:t>
            </a:r>
            <a:r>
              <a:rPr lang="en-US" sz="1400" spc="-3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in</a:t>
            </a:r>
            <a:r>
              <a:rPr lang="en-US" sz="1400" spc="-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the</a:t>
            </a:r>
            <a:r>
              <a:rPr lang="en-US" sz="1400" spc="-3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U.S,</a:t>
            </a:r>
            <a:r>
              <a:rPr lang="en-US" sz="1400" spc="-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and</a:t>
            </a:r>
            <a:r>
              <a:rPr lang="en-US" sz="1400" spc="-3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could</a:t>
            </a:r>
            <a:r>
              <a:rPr lang="en-US" sz="1400" spc="-3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command a</a:t>
            </a:r>
            <a:r>
              <a:rPr lang="en-US" sz="1400" spc="1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price</a:t>
            </a:r>
            <a:r>
              <a:rPr lang="en-US" sz="1400" spc="13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comparable</a:t>
            </a:r>
            <a:r>
              <a:rPr lang="en-US" sz="1400" spc="13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to</a:t>
            </a:r>
            <a:r>
              <a:rPr lang="en-US" sz="1400" spc="13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other</a:t>
            </a:r>
            <a:r>
              <a:rPr lang="en-US" sz="1400" spc="1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advanced</a:t>
            </a:r>
            <a:r>
              <a:rPr lang="en-US" sz="1400" spc="1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wound</a:t>
            </a:r>
            <a:r>
              <a:rPr lang="en-US" sz="1400" spc="15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care</a:t>
            </a:r>
            <a:r>
              <a:rPr lang="en-US" sz="1400" spc="15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products.</a:t>
            </a:r>
            <a:r>
              <a:rPr lang="en-US" sz="1400" spc="1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These</a:t>
            </a:r>
            <a:r>
              <a:rPr lang="en-US" sz="1400" spc="1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are</a:t>
            </a:r>
            <a:r>
              <a:rPr lang="en-US" sz="1400" spc="1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high-cost</a:t>
            </a:r>
            <a:r>
              <a:rPr lang="en-US" sz="1400" spc="1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treatments,</a:t>
            </a:r>
            <a:r>
              <a:rPr lang="en-US" sz="1400" spc="1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ranging</a:t>
            </a:r>
            <a:r>
              <a:rPr lang="en-US" sz="1400" spc="13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from</a:t>
            </a:r>
            <a:r>
              <a:rPr lang="en-US" sz="1400" dirty="0">
                <a:ea typeface="Calibri" panose="020F0502020204030204" pitchFamily="34" charset="0"/>
              </a:rPr>
              <a:t> </a:t>
            </a:r>
            <a:r>
              <a:rPr lang="en-US" sz="1400" dirty="0">
                <a:solidFill>
                  <a:srgbClr val="212121"/>
                </a:solidFill>
                <a:effectLst/>
                <a:ea typeface="Calibri" panose="020F0502020204030204" pitchFamily="34" charset="0"/>
              </a:rPr>
              <a:t>$2,000</a:t>
            </a:r>
            <a:r>
              <a:rPr lang="en-US" sz="1400" spc="-3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$6,000/sheet</a:t>
            </a:r>
            <a:r>
              <a:rPr lang="en-US" sz="1400" spc="-3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(wholesale)</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for</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1.5</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x</a:t>
            </a:r>
            <a:r>
              <a:rPr lang="en-US" sz="1400" spc="-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1.5</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cm</a:t>
            </a:r>
            <a:r>
              <a:rPr lang="en-US" sz="1400" spc="-5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to</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5</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x</a:t>
            </a:r>
            <a:r>
              <a:rPr lang="en-US" sz="1400" spc="-45"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5</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cm</a:t>
            </a:r>
            <a:r>
              <a:rPr lang="en-US" sz="1400" spc="-40" dirty="0">
                <a:solidFill>
                  <a:srgbClr val="212121"/>
                </a:solidFill>
                <a:effectLst/>
                <a:ea typeface="Calibri" panose="020F0502020204030204" pitchFamily="34" charset="0"/>
              </a:rPr>
              <a:t> </a:t>
            </a:r>
            <a:r>
              <a:rPr lang="en-US" sz="1400" dirty="0">
                <a:solidFill>
                  <a:srgbClr val="212121"/>
                </a:solidFill>
                <a:effectLst/>
                <a:ea typeface="Calibri" panose="020F0502020204030204" pitchFamily="34" charset="0"/>
              </a:rPr>
              <a:t>sheets.</a:t>
            </a:r>
            <a:r>
              <a:rPr lang="en-US" sz="1400" spc="-45" dirty="0">
                <a:solidFill>
                  <a:srgbClr val="212121"/>
                </a:solidFill>
                <a:effectLst/>
                <a:ea typeface="Calibri" panose="020F0502020204030204" pitchFamily="34" charset="0"/>
              </a:rPr>
              <a:t> </a:t>
            </a:r>
            <a:endParaRPr lang="en-US" sz="1400" dirty="0"/>
          </a:p>
        </p:txBody>
      </p:sp>
      <p:cxnSp>
        <p:nvCxnSpPr>
          <p:cNvPr id="27" name="Straight Connector 26">
            <a:extLst>
              <a:ext uri="{FF2B5EF4-FFF2-40B4-BE49-F238E27FC236}">
                <a16:creationId xmlns:a16="http://schemas.microsoft.com/office/drawing/2014/main" id="{22E365D9-1D21-319A-C259-9F4650E87D0D}"/>
              </a:ext>
              <a:ext uri="{C183D7F6-B498-43B3-948B-1728B52AA6E4}">
                <adec:decorative xmlns:adec="http://schemas.microsoft.com/office/drawing/2017/decorative" val="1"/>
              </a:ext>
            </a:extLst>
          </p:cNvPr>
          <p:cNvCxnSpPr>
            <a:cxnSpLocks/>
          </p:cNvCxnSpPr>
          <p:nvPr/>
        </p:nvCxnSpPr>
        <p:spPr>
          <a:xfrm>
            <a:off x="649224" y="2667000"/>
            <a:ext cx="0" cy="31242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5AAFEF9E-9A18-8673-9F0F-EA80426D3DCC}"/>
              </a:ext>
            </a:extLst>
          </p:cNvPr>
          <p:cNvGrpSpPr>
            <a:grpSpLocks/>
          </p:cNvGrpSpPr>
          <p:nvPr/>
        </p:nvGrpSpPr>
        <p:grpSpPr>
          <a:xfrm>
            <a:off x="2323948" y="2394715"/>
            <a:ext cx="2525954" cy="1200133"/>
            <a:chOff x="0" y="0"/>
            <a:chExt cx="2255266" cy="990320"/>
          </a:xfrm>
        </p:grpSpPr>
        <p:pic>
          <p:nvPicPr>
            <p:cNvPr id="5" name="Image 13">
              <a:extLst>
                <a:ext uri="{FF2B5EF4-FFF2-40B4-BE49-F238E27FC236}">
                  <a16:creationId xmlns:a16="http://schemas.microsoft.com/office/drawing/2014/main" id="{89D004B8-14B2-53A4-FBD6-6F2A9CD3721C}"/>
                </a:ext>
              </a:extLst>
            </p:cNvPr>
            <p:cNvPicPr/>
            <p:nvPr/>
          </p:nvPicPr>
          <p:blipFill>
            <a:blip r:embed="rId3" cstate="print"/>
            <a:stretch>
              <a:fillRect/>
            </a:stretch>
          </p:blipFill>
          <p:spPr>
            <a:xfrm>
              <a:off x="0" y="0"/>
              <a:ext cx="1186789" cy="982979"/>
            </a:xfrm>
            <a:prstGeom prst="rect">
              <a:avLst/>
            </a:prstGeom>
          </p:spPr>
        </p:pic>
        <p:pic>
          <p:nvPicPr>
            <p:cNvPr id="7" name="Image 14">
              <a:extLst>
                <a:ext uri="{FF2B5EF4-FFF2-40B4-BE49-F238E27FC236}">
                  <a16:creationId xmlns:a16="http://schemas.microsoft.com/office/drawing/2014/main" id="{D9C90237-6A70-10F8-53F3-9D0C787EFBAC}"/>
                </a:ext>
              </a:extLst>
            </p:cNvPr>
            <p:cNvPicPr/>
            <p:nvPr/>
          </p:nvPicPr>
          <p:blipFill>
            <a:blip r:embed="rId4" cstate="print"/>
            <a:stretch>
              <a:fillRect/>
            </a:stretch>
          </p:blipFill>
          <p:spPr>
            <a:xfrm>
              <a:off x="1196086" y="66167"/>
              <a:ext cx="1059180" cy="924153"/>
            </a:xfrm>
            <a:prstGeom prst="rect">
              <a:avLst/>
            </a:prstGeom>
          </p:spPr>
        </p:pic>
      </p:grpSp>
    </p:spTree>
    <p:extLst>
      <p:ext uri="{BB962C8B-B14F-4D97-AF65-F5344CB8AC3E}">
        <p14:creationId xmlns:p14="http://schemas.microsoft.com/office/powerpoint/2010/main" val="2291241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C1F47-A847-4C03-347D-E0E3262EA6A3}"/>
              </a:ext>
            </a:extLst>
          </p:cNvPr>
          <p:cNvSpPr>
            <a:spLocks noGrp="1"/>
          </p:cNvSpPr>
          <p:nvPr>
            <p:ph type="title"/>
          </p:nvPr>
        </p:nvSpPr>
        <p:spPr/>
        <p:txBody>
          <a:bodyPr/>
          <a:lstStyle/>
          <a:p>
            <a:r>
              <a:rPr lang="en-US" sz="4800" dirty="0"/>
              <a:t>Quorum  innovations:        collaborations</a:t>
            </a:r>
            <a:endParaRPr lang="en-US" dirty="0"/>
          </a:p>
        </p:txBody>
      </p:sp>
      <p:sp>
        <p:nvSpPr>
          <p:cNvPr id="3" name="Slide Number Placeholder 2">
            <a:extLst>
              <a:ext uri="{FF2B5EF4-FFF2-40B4-BE49-F238E27FC236}">
                <a16:creationId xmlns:a16="http://schemas.microsoft.com/office/drawing/2014/main" id="{73308DFB-4EF6-791D-B52A-9726F6ACA82A}"/>
              </a:ext>
            </a:extLst>
          </p:cNvPr>
          <p:cNvSpPr>
            <a:spLocks noGrp="1"/>
          </p:cNvSpPr>
          <p:nvPr>
            <p:ph type="sldNum" sz="quarter" idx="11"/>
          </p:nvPr>
        </p:nvSpPr>
        <p:spPr/>
        <p:txBody>
          <a:bodyPr/>
          <a:lstStyle/>
          <a:p>
            <a:fld id="{75DF2D63-3FF5-D547-96B9-BE9CCD1ABA58}" type="slidenum">
              <a:rPr lang="en-US" smtClean="0"/>
              <a:t>18</a:t>
            </a:fld>
            <a:endParaRPr lang="en-US" dirty="0"/>
          </a:p>
        </p:txBody>
      </p:sp>
      <p:sp>
        <p:nvSpPr>
          <p:cNvPr id="4" name="Footer Placeholder 3">
            <a:extLst>
              <a:ext uri="{FF2B5EF4-FFF2-40B4-BE49-F238E27FC236}">
                <a16:creationId xmlns:a16="http://schemas.microsoft.com/office/drawing/2014/main" id="{005ADE99-B8CB-E7FA-D1D2-43DBF719CCC1}"/>
              </a:ext>
            </a:extLst>
          </p:cNvPr>
          <p:cNvSpPr>
            <a:spLocks noGrp="1"/>
          </p:cNvSpPr>
          <p:nvPr>
            <p:ph type="ftr" sz="quarter" idx="12"/>
          </p:nvPr>
        </p:nvSpPr>
        <p:spPr>
          <a:xfrm rot="16200000">
            <a:off x="-562935" y="1379756"/>
            <a:ext cx="2228038" cy="159492"/>
          </a:xfrm>
        </p:spPr>
        <p:txBody>
          <a:bodyPr/>
          <a:lstStyle/>
          <a:p>
            <a:r>
              <a:rPr lang="en-US" dirty="0"/>
              <a:t>Quorum Innovations</a:t>
            </a:r>
          </a:p>
        </p:txBody>
      </p:sp>
      <p:graphicFrame>
        <p:nvGraphicFramePr>
          <p:cNvPr id="5" name="Table 2">
            <a:extLst>
              <a:ext uri="{FF2B5EF4-FFF2-40B4-BE49-F238E27FC236}">
                <a16:creationId xmlns:a16="http://schemas.microsoft.com/office/drawing/2014/main" id="{996E3897-2177-6531-A83D-4F139646D033}"/>
              </a:ext>
            </a:extLst>
          </p:cNvPr>
          <p:cNvGraphicFramePr>
            <a:graphicFrameLocks noGrp="1"/>
          </p:cNvGraphicFramePr>
          <p:nvPr>
            <p:extLst>
              <p:ext uri="{D42A27DB-BD31-4B8C-83A1-F6EECF244321}">
                <p14:modId xmlns:p14="http://schemas.microsoft.com/office/powerpoint/2010/main" val="3765729351"/>
              </p:ext>
            </p:extLst>
          </p:nvPr>
        </p:nvGraphicFramePr>
        <p:xfrm>
          <a:off x="1074645" y="1960775"/>
          <a:ext cx="10362747" cy="4747185"/>
        </p:xfrm>
        <a:graphic>
          <a:graphicData uri="http://schemas.openxmlformats.org/drawingml/2006/table">
            <a:tbl>
              <a:tblPr firstRow="1" bandRow="1">
                <a:tableStyleId>{073A0DAA-6AF3-43AB-8588-CEC1D06C72B9}</a:tableStyleId>
              </a:tblPr>
              <a:tblGrid>
                <a:gridCol w="2597997">
                  <a:extLst>
                    <a:ext uri="{9D8B030D-6E8A-4147-A177-3AD203B41FA5}">
                      <a16:colId xmlns:a16="http://schemas.microsoft.com/office/drawing/2014/main" val="1823957136"/>
                    </a:ext>
                  </a:extLst>
                </a:gridCol>
                <a:gridCol w="3029206">
                  <a:extLst>
                    <a:ext uri="{9D8B030D-6E8A-4147-A177-3AD203B41FA5}">
                      <a16:colId xmlns:a16="http://schemas.microsoft.com/office/drawing/2014/main" val="281843706"/>
                    </a:ext>
                  </a:extLst>
                </a:gridCol>
                <a:gridCol w="3304437">
                  <a:extLst>
                    <a:ext uri="{9D8B030D-6E8A-4147-A177-3AD203B41FA5}">
                      <a16:colId xmlns:a16="http://schemas.microsoft.com/office/drawing/2014/main" val="224413319"/>
                    </a:ext>
                  </a:extLst>
                </a:gridCol>
                <a:gridCol w="1431107">
                  <a:extLst>
                    <a:ext uri="{9D8B030D-6E8A-4147-A177-3AD203B41FA5}">
                      <a16:colId xmlns:a16="http://schemas.microsoft.com/office/drawing/2014/main" val="2199939707"/>
                    </a:ext>
                  </a:extLst>
                </a:gridCol>
              </a:tblGrid>
              <a:tr h="422199">
                <a:tc>
                  <a:txBody>
                    <a:bodyPr/>
                    <a:lstStyle/>
                    <a:p>
                      <a:pPr algn="ctr"/>
                      <a:r>
                        <a:rPr lang="en-US" sz="2000" b="1" dirty="0"/>
                        <a:t>Partners</a:t>
                      </a:r>
                      <a:endParaRPr lang="en-US" sz="2000" b="1" dirty="0">
                        <a:latin typeface="Avenir Next" panose="020B0503020202020204" pitchFamily="34" charset="0"/>
                      </a:endParaRPr>
                    </a:p>
                  </a:txBody>
                  <a:tcPr anchor="ctr">
                    <a:solidFill>
                      <a:srgbClr val="009193"/>
                    </a:solidFill>
                  </a:tcPr>
                </a:tc>
                <a:tc>
                  <a:txBody>
                    <a:bodyPr/>
                    <a:lstStyle/>
                    <a:p>
                      <a:pPr algn="ctr"/>
                      <a:r>
                        <a:rPr lang="en-US" sz="2000" b="1" dirty="0"/>
                        <a:t>Lead Programs</a:t>
                      </a:r>
                      <a:endParaRPr lang="en-US" sz="2000" b="1" dirty="0">
                        <a:latin typeface="Avenir Next" panose="020B0503020202020204" pitchFamily="34" charset="0"/>
                      </a:endParaRPr>
                    </a:p>
                  </a:txBody>
                  <a:tcPr anchor="ctr">
                    <a:solidFill>
                      <a:srgbClr val="009193"/>
                    </a:solidFill>
                  </a:tcPr>
                </a:tc>
                <a:tc>
                  <a:txBody>
                    <a:bodyPr/>
                    <a:lstStyle/>
                    <a:p>
                      <a:pPr algn="ctr"/>
                      <a:r>
                        <a:rPr lang="en-US" sz="2000" b="1" dirty="0"/>
                        <a:t>Status</a:t>
                      </a:r>
                      <a:endParaRPr lang="en-US" sz="2000" b="1" dirty="0">
                        <a:latin typeface="Avenir Next" panose="020B0503020202020204" pitchFamily="34" charset="0"/>
                      </a:endParaRPr>
                    </a:p>
                  </a:txBody>
                  <a:tcPr anchor="ctr">
                    <a:solidFill>
                      <a:srgbClr val="009193"/>
                    </a:solidFill>
                  </a:tcPr>
                </a:tc>
                <a:tc>
                  <a:txBody>
                    <a:bodyPr/>
                    <a:lstStyle/>
                    <a:p>
                      <a:pPr algn="ctr"/>
                      <a:r>
                        <a:rPr lang="en-US" sz="2000" b="1" dirty="0"/>
                        <a:t>Grant</a:t>
                      </a:r>
                      <a:endParaRPr lang="en-US" sz="2000" b="1" dirty="0">
                        <a:latin typeface="Avenir Next" panose="020B0503020202020204" pitchFamily="34" charset="0"/>
                      </a:endParaRPr>
                    </a:p>
                  </a:txBody>
                  <a:tcPr anchor="ctr">
                    <a:solidFill>
                      <a:srgbClr val="009193"/>
                    </a:solidFill>
                  </a:tcPr>
                </a:tc>
                <a:extLst>
                  <a:ext uri="{0D108BD9-81ED-4DB2-BD59-A6C34878D82A}">
                    <a16:rowId xmlns:a16="http://schemas.microsoft.com/office/drawing/2014/main" val="3255870163"/>
                  </a:ext>
                </a:extLst>
              </a:tr>
              <a:tr h="1120560">
                <a:tc>
                  <a:txBody>
                    <a:bodyPr/>
                    <a:lstStyle/>
                    <a:p>
                      <a:pPr algn="ctr"/>
                      <a:endParaRPr lang="en-US" sz="1400" b="0" dirty="0">
                        <a:solidFill>
                          <a:schemeClr val="tx1"/>
                        </a:solidFill>
                        <a:latin typeface="Avenir Next" panose="020B0503020202020204" pitchFamily="34" charset="0"/>
                      </a:endParaRPr>
                    </a:p>
                  </a:txBody>
                  <a:tcPr/>
                </a:tc>
                <a:tc>
                  <a:txBody>
                    <a:bodyPr/>
                    <a:lstStyle/>
                    <a:p>
                      <a:pPr algn="ctr"/>
                      <a:r>
                        <a:rPr lang="en-US" sz="1400" b="0" dirty="0">
                          <a:solidFill>
                            <a:schemeClr val="tx1"/>
                          </a:solidFill>
                        </a:rPr>
                        <a:t>Personal Protective Barrier (PPB) Program</a:t>
                      </a:r>
                    </a:p>
                    <a:p>
                      <a:pPr algn="ctr"/>
                      <a:r>
                        <a:rPr lang="en-US" sz="1400" b="0" dirty="0">
                          <a:solidFill>
                            <a:schemeClr val="tx1"/>
                          </a:solidFil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Novel Ophthalmic Therapeutic</a:t>
                      </a:r>
                    </a:p>
                    <a:p>
                      <a:pPr algn="ctr"/>
                      <a:endParaRPr lang="en-US" sz="1400" b="0" dirty="0">
                        <a:solidFill>
                          <a:schemeClr val="tx1"/>
                        </a:solidFill>
                        <a:latin typeface="Avenir Next" panose="020B0503020202020204" pitchFamily="34" charset="0"/>
                      </a:endParaRPr>
                    </a:p>
                  </a:txBody>
                  <a:tcPr anchor="ctr"/>
                </a:tc>
                <a:tc>
                  <a:txBody>
                    <a:bodyPr/>
                    <a:lstStyle/>
                    <a:p>
                      <a:pPr algn="ctr"/>
                      <a:r>
                        <a:rPr lang="en-US" sz="1400" b="0" dirty="0"/>
                        <a:t>Initiated Feb 2020</a:t>
                      </a:r>
                    </a:p>
                    <a:p>
                      <a:pPr algn="ctr"/>
                      <a:r>
                        <a:rPr lang="en-US" sz="1400" b="0" dirty="0"/>
                        <a:t>Task: develop a novel protein for biologic &amp; chemical protection for the war fighter and first responder.</a:t>
                      </a:r>
                    </a:p>
                    <a:p>
                      <a:pPr algn="ctr"/>
                      <a:r>
                        <a:rPr lang="en-US" sz="1400" b="0" dirty="0"/>
                        <a:t>Transitioning to DoD partner below </a:t>
                      </a:r>
                      <a:endParaRPr lang="en-US" sz="1400" b="0" dirty="0">
                        <a:latin typeface="Avenir Next" panose="020B0503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dirty="0">
                          <a:solidFill>
                            <a:schemeClr val="dk1"/>
                          </a:solidFill>
                        </a:rPr>
                        <a:t>$1 Million</a:t>
                      </a:r>
                      <a:endParaRPr lang="en-US" sz="1400" b="0" kern="1200" dirty="0">
                        <a:solidFill>
                          <a:schemeClr val="dk1"/>
                        </a:solidFill>
                        <a:latin typeface="Avenir Next" panose="020B0503020202020204" pitchFamily="34" charset="0"/>
                        <a:ea typeface="+mn-ea"/>
                        <a:cs typeface="+mn-cs"/>
                      </a:endParaRPr>
                    </a:p>
                  </a:txBody>
                  <a:tcPr anchor="ctr"/>
                </a:tc>
                <a:extLst>
                  <a:ext uri="{0D108BD9-81ED-4DB2-BD59-A6C34878D82A}">
                    <a16:rowId xmlns:a16="http://schemas.microsoft.com/office/drawing/2014/main" val="125220995"/>
                  </a:ext>
                </a:extLst>
              </a:tr>
              <a:tr h="1101658">
                <a:tc>
                  <a:txBody>
                    <a:bodyPr/>
                    <a:lstStyle/>
                    <a:p>
                      <a:pPr algn="ctr"/>
                      <a:endParaRPr lang="en-US" sz="1400" b="0" dirty="0">
                        <a:solidFill>
                          <a:schemeClr val="tx1"/>
                        </a:solidFill>
                        <a:latin typeface="Avenir Next" panose="020B0503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rPr>
                        <a:t>Tough Self Decontaminating Surfaces</a:t>
                      </a:r>
                    </a:p>
                    <a:p>
                      <a:pPr algn="ctr"/>
                      <a:endParaRPr lang="en-US" sz="1400" b="0" dirty="0">
                        <a:solidFill>
                          <a:schemeClr val="tx1"/>
                        </a:solidFill>
                      </a:endParaRPr>
                    </a:p>
                    <a:p>
                      <a:pPr algn="ctr"/>
                      <a:r>
                        <a:rPr lang="en-US" sz="1400" b="0" dirty="0">
                          <a:solidFill>
                            <a:schemeClr val="tx1"/>
                          </a:solidFill>
                        </a:rPr>
                        <a:t>Broad Spectrum Nasal Anti-Viral </a:t>
                      </a:r>
                    </a:p>
                    <a:p>
                      <a:pPr algn="ctr"/>
                      <a:r>
                        <a:rPr lang="en-US" sz="1400" b="0" dirty="0">
                          <a:solidFill>
                            <a:schemeClr val="tx1"/>
                          </a:solidFill>
                        </a:rPr>
                        <a:t>(antigen agnostic)                                    </a:t>
                      </a:r>
                      <a:endParaRPr lang="en-US" sz="1400" b="0" dirty="0">
                        <a:solidFill>
                          <a:schemeClr val="tx1"/>
                        </a:solidFill>
                        <a:latin typeface="Avenir Next" panose="020B0503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Initiated September 2020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Barrier protection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Transitioning to BARDA below</a:t>
                      </a:r>
                      <a:endParaRPr lang="en-US" sz="1400" b="0" dirty="0">
                        <a:latin typeface="Avenir Next" panose="020B0503020202020204" pitchFamily="34" charset="0"/>
                      </a:endParaRPr>
                    </a:p>
                  </a:txBody>
                  <a:tcPr anchor="ctr"/>
                </a:tc>
                <a:tc>
                  <a:txBody>
                    <a:bodyPr/>
                    <a:lstStyle/>
                    <a:p>
                      <a:pPr marL="0" indent="0" algn="ctr" defTabSz="914400" rtl="0" eaLnBrk="1" latinLnBrk="0" hangingPunct="1">
                        <a:buFont typeface="Arial" panose="020B0604020202020204" pitchFamily="34" charset="0"/>
                        <a:buNone/>
                      </a:pPr>
                      <a:r>
                        <a:rPr lang="en-US" sz="1400" b="0" kern="1200" dirty="0">
                          <a:solidFill>
                            <a:schemeClr val="dk1"/>
                          </a:solidFill>
                        </a:rPr>
                        <a:t>$1 Million</a:t>
                      </a:r>
                      <a:endParaRPr lang="en-US" sz="1400" b="0" kern="1200" dirty="0">
                        <a:solidFill>
                          <a:schemeClr val="dk1"/>
                        </a:solidFill>
                        <a:latin typeface="Avenir Next" panose="020B0503020202020204" pitchFamily="34" charset="0"/>
                        <a:ea typeface="+mn-ea"/>
                        <a:cs typeface="+mn-cs"/>
                      </a:endParaRPr>
                    </a:p>
                  </a:txBody>
                  <a:tcPr anchor="ctr"/>
                </a:tc>
                <a:extLst>
                  <a:ext uri="{0D108BD9-81ED-4DB2-BD59-A6C34878D82A}">
                    <a16:rowId xmlns:a16="http://schemas.microsoft.com/office/drawing/2014/main" val="1106482489"/>
                  </a:ext>
                </a:extLst>
              </a:tr>
              <a:tr h="1101658">
                <a:tc>
                  <a:txBody>
                    <a:bodyPr/>
                    <a:lstStyle/>
                    <a:p>
                      <a:pPr algn="ctr"/>
                      <a:endParaRPr lang="en-US" sz="1400" b="0" dirty="0">
                        <a:latin typeface="Avenir Next" panose="020B0503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 July 2020  Entered Joint Development Agreement with Pharma Partner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Women’s Health BV</a:t>
                      </a:r>
                      <a:endParaRPr lang="en-US" sz="1400" b="0" dirty="0">
                        <a:latin typeface="Avenir Next" panose="020B0503020202020204" pitchFamily="34" charset="0"/>
                      </a:endParaRPr>
                    </a:p>
                  </a:txBody>
                  <a:tcPr anchor="ctr"/>
                </a:tc>
                <a:tc>
                  <a:txBody>
                    <a:bodyPr/>
                    <a:lstStyle/>
                    <a:p>
                      <a:pPr marL="285750" indent="-285750">
                        <a:buFont typeface="Arial" panose="020B0604020202020204" pitchFamily="34" charset="0"/>
                        <a:buChar char="•"/>
                      </a:pPr>
                      <a:r>
                        <a:rPr lang="en-US" sz="1400" dirty="0"/>
                        <a:t>Successfully Concluded JDA diligence 2023</a:t>
                      </a:r>
                    </a:p>
                    <a:p>
                      <a:pPr marL="285750" indent="-285750">
                        <a:buFont typeface="Arial" panose="020B0604020202020204" pitchFamily="34" charset="0"/>
                        <a:buChar char="•"/>
                      </a:pPr>
                      <a:r>
                        <a:rPr lang="en-US" sz="1400" dirty="0"/>
                        <a:t>MOA Proof of Concept, Manufacturing, IP  </a:t>
                      </a:r>
                    </a:p>
                    <a:p>
                      <a:pPr marL="285750" indent="-285750">
                        <a:buFont typeface="Arial" panose="020B0604020202020204" pitchFamily="34" charset="0"/>
                        <a:buChar char="•"/>
                      </a:pPr>
                      <a:r>
                        <a:rPr lang="en-US" sz="1400" b="0" dirty="0"/>
                        <a:t>Currently in License Discussions</a:t>
                      </a:r>
                      <a:endParaRPr lang="en-US" sz="1400" b="0" dirty="0">
                        <a:latin typeface="Avenir Next" panose="020B0503020202020204" pitchFamily="34" charset="0"/>
                      </a:endParaRPr>
                    </a:p>
                  </a:txBody>
                  <a:tcPr anchor="ctr"/>
                </a:tc>
                <a:tc>
                  <a:txBody>
                    <a:bodyPr/>
                    <a:lstStyle/>
                    <a:p>
                      <a:pPr marL="0" indent="0" algn="ctr" defTabSz="914400" rtl="0" eaLnBrk="1" latinLnBrk="0" hangingPunct="1">
                        <a:buFont typeface="Arial" panose="020B0604020202020204" pitchFamily="34" charset="0"/>
                        <a:buNone/>
                      </a:pPr>
                      <a:r>
                        <a:rPr lang="en-US" sz="1400" b="0" kern="1200" dirty="0">
                          <a:solidFill>
                            <a:schemeClr val="dk1"/>
                          </a:solidFill>
                        </a:rPr>
                        <a:t>Confidential</a:t>
                      </a:r>
                      <a:endParaRPr lang="en-US" sz="1400" b="0" kern="1200" dirty="0">
                        <a:solidFill>
                          <a:schemeClr val="dk1"/>
                        </a:solidFill>
                        <a:latin typeface="Avenir Next" panose="020B0503020202020204" pitchFamily="34" charset="0"/>
                        <a:ea typeface="+mn-ea"/>
                        <a:cs typeface="+mn-cs"/>
                      </a:endParaRPr>
                    </a:p>
                  </a:txBody>
                  <a:tcPr anchor="ctr"/>
                </a:tc>
                <a:extLst>
                  <a:ext uri="{0D108BD9-81ED-4DB2-BD59-A6C34878D82A}">
                    <a16:rowId xmlns:a16="http://schemas.microsoft.com/office/drawing/2014/main" val="2400005789"/>
                  </a:ext>
                </a:extLst>
              </a:tr>
              <a:tr h="963430">
                <a:tc>
                  <a:txBody>
                    <a:bodyPr/>
                    <a:lstStyle/>
                    <a:p>
                      <a:pPr algn="ctr"/>
                      <a:endParaRPr lang="en-US" sz="1400" b="0" dirty="0">
                        <a:latin typeface="Avenir Next" panose="020B0503020202020204" pitchFamily="34" charset="0"/>
                      </a:endParaRPr>
                    </a:p>
                  </a:txBody>
                  <a:tcPr/>
                </a:tc>
                <a:tc>
                  <a:txBody>
                    <a:bodyPr/>
                    <a:lstStyle/>
                    <a:p>
                      <a:pPr algn="ctr"/>
                      <a:r>
                        <a:rPr lang="en-US" sz="1400" b="0" dirty="0"/>
                        <a:t>Barrier Protection and Wound Healing</a:t>
                      </a:r>
                      <a:endParaRPr lang="en-US" sz="1400" b="0" dirty="0">
                        <a:latin typeface="Avenir Next" panose="020B0503020202020204" pitchFamily="34" charset="0"/>
                      </a:endParaRPr>
                    </a:p>
                  </a:txBody>
                  <a:tcPr anchor="ctr"/>
                </a:tc>
                <a:tc>
                  <a:txBody>
                    <a:bodyPr/>
                    <a:lstStyle/>
                    <a:p>
                      <a:pPr algn="ctr"/>
                      <a:r>
                        <a:rPr lang="en-US" sz="1400" b="0" dirty="0"/>
                        <a:t>Award Date – TBD</a:t>
                      </a:r>
                    </a:p>
                    <a:p>
                      <a:pPr algn="ctr"/>
                      <a:endParaRPr lang="en-US" sz="1400" b="0" dirty="0"/>
                    </a:p>
                    <a:p>
                      <a:pPr algn="ctr"/>
                      <a:r>
                        <a:rPr lang="en-US" sz="1400" b="0" dirty="0"/>
                        <a:t>Application in process</a:t>
                      </a:r>
                      <a:endParaRPr lang="en-US" sz="1400" b="0" dirty="0">
                        <a:latin typeface="Avenir Next" panose="020B0503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dirty="0">
                          <a:solidFill>
                            <a:schemeClr val="dk1"/>
                          </a:solidFill>
                        </a:rPr>
                        <a:t>Anticipate $3 million</a:t>
                      </a:r>
                      <a:endParaRPr lang="en-US" sz="1400" b="0" kern="1200" dirty="0">
                        <a:solidFill>
                          <a:schemeClr val="dk1"/>
                        </a:solidFill>
                        <a:latin typeface="Avenir Next" panose="020B0503020202020204" pitchFamily="34" charset="0"/>
                        <a:ea typeface="+mn-ea"/>
                        <a:cs typeface="+mn-cs"/>
                      </a:endParaRPr>
                    </a:p>
                  </a:txBody>
                  <a:tcPr anchor="ctr"/>
                </a:tc>
                <a:extLst>
                  <a:ext uri="{0D108BD9-81ED-4DB2-BD59-A6C34878D82A}">
                    <a16:rowId xmlns:a16="http://schemas.microsoft.com/office/drawing/2014/main" val="838996425"/>
                  </a:ext>
                </a:extLst>
              </a:tr>
            </a:tbl>
          </a:graphicData>
        </a:graphic>
      </p:graphicFrame>
      <p:pic>
        <p:nvPicPr>
          <p:cNvPr id="6" name="Picture 10">
            <a:extLst>
              <a:ext uri="{FF2B5EF4-FFF2-40B4-BE49-F238E27FC236}">
                <a16:creationId xmlns:a16="http://schemas.microsoft.com/office/drawing/2014/main" id="{28003750-FB9E-2022-8CFC-CFF9BF32B488}"/>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107638" y="3137772"/>
            <a:ext cx="1467830" cy="3549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a:extLst>
              <a:ext uri="{FF2B5EF4-FFF2-40B4-BE49-F238E27FC236}">
                <a16:creationId xmlns:a16="http://schemas.microsoft.com/office/drawing/2014/main" id="{8EDC194B-4DD3-1537-2905-D3723E18285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27402" y="3736571"/>
            <a:ext cx="1177469" cy="6408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a:extLst>
              <a:ext uri="{FF2B5EF4-FFF2-40B4-BE49-F238E27FC236}">
                <a16:creationId xmlns:a16="http://schemas.microsoft.com/office/drawing/2014/main" id="{ABB7C69A-8030-171D-458E-397D6B551F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42387" y="4719126"/>
            <a:ext cx="1177470" cy="4067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a:extLst>
              <a:ext uri="{FF2B5EF4-FFF2-40B4-BE49-F238E27FC236}">
                <a16:creationId xmlns:a16="http://schemas.microsoft.com/office/drawing/2014/main" id="{1F6A16DA-CFA5-5FC6-9E81-19A8F23EFE7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08547" y="5878610"/>
            <a:ext cx="1177469" cy="6408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a:extLst>
              <a:ext uri="{FF2B5EF4-FFF2-40B4-BE49-F238E27FC236}">
                <a16:creationId xmlns:a16="http://schemas.microsoft.com/office/drawing/2014/main" id="{E0CF9A54-300C-F764-F4FF-94BD6914BAC0}"/>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23142" y="2433967"/>
            <a:ext cx="1177469" cy="64086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51782CE-DA85-07F4-5E02-B319573E8556}"/>
              </a:ext>
            </a:extLst>
          </p:cNvPr>
          <p:cNvSpPr txBox="1"/>
          <p:nvPr/>
        </p:nvSpPr>
        <p:spPr>
          <a:xfrm>
            <a:off x="1425605" y="5142216"/>
            <a:ext cx="1529032" cy="584775"/>
          </a:xfrm>
          <a:prstGeom prst="rect">
            <a:avLst/>
          </a:prstGeom>
          <a:noFill/>
        </p:spPr>
        <p:txBody>
          <a:bodyPr wrap="square" rtlCol="0">
            <a:spAutoFit/>
          </a:bodyPr>
          <a:lstStyle/>
          <a:p>
            <a:pPr algn="ctr"/>
            <a:r>
              <a:rPr lang="en-US" sz="1600" dirty="0"/>
              <a:t>Top 20 Global </a:t>
            </a:r>
          </a:p>
          <a:p>
            <a:pPr algn="ctr"/>
            <a:r>
              <a:rPr lang="en-US" sz="1600" dirty="0"/>
              <a:t>Pharma Company</a:t>
            </a:r>
          </a:p>
        </p:txBody>
      </p:sp>
    </p:spTree>
    <p:extLst>
      <p:ext uri="{BB962C8B-B14F-4D97-AF65-F5344CB8AC3E}">
        <p14:creationId xmlns:p14="http://schemas.microsoft.com/office/powerpoint/2010/main" val="232028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0DB2E-C73C-C1EC-EE0B-DC0511F9F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43ED6-4139-EAA0-C148-A60F345387C8}"/>
              </a:ext>
            </a:extLst>
          </p:cNvPr>
          <p:cNvSpPr>
            <a:spLocks noGrp="1"/>
          </p:cNvSpPr>
          <p:nvPr>
            <p:ph type="title"/>
          </p:nvPr>
        </p:nvSpPr>
        <p:spPr>
          <a:xfrm>
            <a:off x="294194" y="293278"/>
            <a:ext cx="11425287" cy="775518"/>
          </a:xfrm>
        </p:spPr>
        <p:txBody>
          <a:bodyPr anchor="ctr">
            <a:normAutofit/>
          </a:bodyPr>
          <a:lstStyle/>
          <a:p>
            <a:r>
              <a:rPr lang="en-US" dirty="0"/>
              <a:t>Quorum Team</a:t>
            </a:r>
          </a:p>
        </p:txBody>
      </p:sp>
      <p:sp>
        <p:nvSpPr>
          <p:cNvPr id="13" name="Title 1">
            <a:extLst>
              <a:ext uri="{FF2B5EF4-FFF2-40B4-BE49-F238E27FC236}">
                <a16:creationId xmlns:a16="http://schemas.microsoft.com/office/drawing/2014/main" id="{7E537FF1-A9F0-0FFD-5C68-7D214079BE60}"/>
              </a:ext>
            </a:extLst>
          </p:cNvPr>
          <p:cNvSpPr txBox="1">
            <a:spLocks/>
          </p:cNvSpPr>
          <p:nvPr/>
        </p:nvSpPr>
        <p:spPr>
          <a:xfrm>
            <a:off x="699893" y="612456"/>
            <a:ext cx="10515600" cy="6574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panose="020F0502020204030204"/>
              <a:ea typeface="+mj-ea"/>
              <a:cs typeface="+mj-cs"/>
            </a:endParaRPr>
          </a:p>
        </p:txBody>
      </p:sp>
      <p:sp>
        <p:nvSpPr>
          <p:cNvPr id="16" name="TextBox 15">
            <a:extLst>
              <a:ext uri="{FF2B5EF4-FFF2-40B4-BE49-F238E27FC236}">
                <a16:creationId xmlns:a16="http://schemas.microsoft.com/office/drawing/2014/main" id="{B9D69D06-9E32-2CC5-84DA-CC5BA8F70EED}"/>
              </a:ext>
            </a:extLst>
          </p:cNvPr>
          <p:cNvSpPr txBox="1"/>
          <p:nvPr/>
        </p:nvSpPr>
        <p:spPr>
          <a:xfrm>
            <a:off x="6501865" y="2064827"/>
            <a:ext cx="2560320" cy="1443770"/>
          </a:xfrm>
          <a:prstGeom prst="rect">
            <a:avLst/>
          </a:prstGeom>
          <a:noFill/>
          <a:ln>
            <a:solidFill>
              <a:schemeClr val="tx1"/>
            </a:solidFill>
          </a:ln>
        </p:spPr>
        <p:txBody>
          <a:bodyPr wrap="square">
            <a:noAutofit/>
          </a:bodyPr>
          <a:lstStyle/>
          <a:p>
            <a:pPr defTabSz="777240">
              <a:spcAft>
                <a:spcPts val="510"/>
              </a:spcAft>
              <a:defRPr/>
            </a:pPr>
            <a:r>
              <a:rPr lang="en-US" sz="1100" b="1" kern="1200" dirty="0">
                <a:solidFill>
                  <a:srgbClr val="188E92"/>
                </a:solidFill>
                <a:latin typeface="Daytona Condensed Light" panose="020F0302020204030204" pitchFamily="34" charset="0"/>
                <a:cs typeface="Daytona Condensed Light" panose="020F0302020204030204" pitchFamily="34" charset="0"/>
              </a:rPr>
              <a:t>Jim Self</a:t>
            </a:r>
          </a:p>
          <a:p>
            <a:pPr defTabSz="777240">
              <a:spcAft>
                <a:spcPts val="510"/>
              </a:spcAft>
              <a:defRPr/>
            </a:pPr>
            <a:r>
              <a:rPr lang="en-US" sz="1000" kern="1200" dirty="0">
                <a:solidFill>
                  <a:prstClr val="black"/>
                </a:solidFill>
                <a:latin typeface="Daytona Condensed Light" panose="020F0302020204030204" pitchFamily="34" charset="0"/>
                <a:cs typeface="Daytona Condensed Light" panose="020F0302020204030204" pitchFamily="34" charset="0"/>
              </a:rPr>
              <a:t>Chief Business Officer / Founder</a:t>
            </a:r>
            <a:endParaRPr lang="en-US" sz="600" kern="1200" dirty="0">
              <a:solidFill>
                <a:prstClr val="black"/>
              </a:solidFill>
              <a:latin typeface="Daytona Condensed Light" panose="020F0302020204030204" pitchFamily="34" charset="0"/>
              <a:cs typeface="Daytona Condensed Light" panose="020F0302020204030204" pitchFamily="34" charset="0"/>
            </a:endParaRPr>
          </a:p>
          <a:p>
            <a:pPr marL="145733" indent="-145733" defTabSz="777240">
              <a:buFont typeface="Arial" panose="020B0604020202020204" pitchFamily="34" charset="0"/>
              <a:buChar char="•"/>
              <a:defRPr/>
            </a:pPr>
            <a:r>
              <a:rPr lang="en-US" sz="1000" kern="1200" dirty="0">
                <a:solidFill>
                  <a:prstClr val="black"/>
                </a:solidFill>
                <a:latin typeface="Daytona Condensed Light" panose="020F0302020204030204" pitchFamily="34" charset="0"/>
                <a:cs typeface="Daytona Condensed Light" panose="020F0302020204030204" pitchFamily="34" charset="0"/>
              </a:rPr>
              <a:t>30+ years pharma  / business development</a:t>
            </a:r>
          </a:p>
          <a:p>
            <a:pPr marL="145733" indent="-145733" defTabSz="777240">
              <a:buFont typeface="Arial" panose="020B0604020202020204" pitchFamily="34" charset="0"/>
              <a:buChar char="•"/>
              <a:defRPr/>
            </a:pPr>
            <a:r>
              <a:rPr lang="en-US" sz="1000" kern="1200" dirty="0">
                <a:solidFill>
                  <a:prstClr val="black"/>
                </a:solidFill>
                <a:latin typeface="Daytona Condensed Light" panose="020F0302020204030204" pitchFamily="34" charset="0"/>
                <a:cs typeface="Daytona Condensed Light" panose="020F0302020204030204" pitchFamily="34" charset="0"/>
              </a:rPr>
              <a:t>Former Global Leader of </a:t>
            </a:r>
            <a:r>
              <a:rPr lang="en-US" sz="1000" kern="1200" dirty="0" err="1">
                <a:solidFill>
                  <a:prstClr val="black"/>
                </a:solidFill>
                <a:latin typeface="Daytona Condensed Light" panose="020F0302020204030204" pitchFamily="34" charset="0"/>
                <a:cs typeface="Daytona Condensed Light" panose="020F0302020204030204" pitchFamily="34" charset="0"/>
              </a:rPr>
              <a:t>BusDev</a:t>
            </a:r>
            <a:r>
              <a:rPr lang="en-US" sz="1000" kern="1200" dirty="0">
                <a:solidFill>
                  <a:prstClr val="black"/>
                </a:solidFill>
                <a:latin typeface="Daytona Condensed Light" panose="020F0302020204030204" pitchFamily="34" charset="0"/>
                <a:cs typeface="Daytona Condensed Light" panose="020F0302020204030204" pitchFamily="34" charset="0"/>
              </a:rPr>
              <a:t>, Merck &amp; Co, </a:t>
            </a:r>
          </a:p>
          <a:p>
            <a:pPr marL="145733" indent="-145733" defTabSz="777240">
              <a:buFont typeface="Arial" panose="020B0604020202020204" pitchFamily="34" charset="0"/>
              <a:buChar char="•"/>
              <a:defRPr/>
            </a:pPr>
            <a:r>
              <a:rPr lang="en-US" sz="1000" kern="1200" dirty="0">
                <a:solidFill>
                  <a:prstClr val="black"/>
                </a:solidFill>
                <a:latin typeface="Daytona Condensed Light" panose="020F0302020204030204" pitchFamily="34" charset="0"/>
                <a:cs typeface="Daytona Condensed Light" panose="020F0302020204030204" pitchFamily="34" charset="0"/>
              </a:rPr>
              <a:t>Various BD and Operational roles</a:t>
            </a:r>
          </a:p>
          <a:p>
            <a:pPr marL="145733" indent="-145733" defTabSz="777240">
              <a:buFont typeface="Arial" panose="020B0604020202020204" pitchFamily="34" charset="0"/>
              <a:buChar char="•"/>
              <a:defRPr/>
            </a:pPr>
            <a:r>
              <a:rPr lang="en-US" sz="1000" kern="1200" dirty="0">
                <a:solidFill>
                  <a:prstClr val="black"/>
                </a:solidFill>
                <a:latin typeface="Daytona Condensed Light" panose="020F0302020204030204" pitchFamily="34" charset="0"/>
                <a:cs typeface="Daytona Condensed Light" panose="020F0302020204030204" pitchFamily="34" charset="0"/>
              </a:rPr>
              <a:t>MBA Wharton, University of Pennsylvania</a:t>
            </a:r>
          </a:p>
          <a:p>
            <a:pPr marL="145733" indent="-145733" defTabSz="777240">
              <a:buFont typeface="Arial" panose="020B0604020202020204" pitchFamily="34" charset="0"/>
              <a:buChar char="•"/>
              <a:defRPr/>
            </a:pPr>
            <a:r>
              <a:rPr lang="en-US" sz="1000" kern="1200" dirty="0">
                <a:solidFill>
                  <a:prstClr val="black"/>
                </a:solidFill>
                <a:latin typeface="Daytona Condensed Light" panose="020F0302020204030204" pitchFamily="34" charset="0"/>
                <a:cs typeface="Daytona Condensed Light" panose="020F0302020204030204" pitchFamily="34" charset="0"/>
              </a:rPr>
              <a:t>Founder </a:t>
            </a:r>
            <a:r>
              <a:rPr lang="en-US" sz="1000" kern="1200" dirty="0" err="1">
                <a:solidFill>
                  <a:prstClr val="black"/>
                </a:solidFill>
                <a:latin typeface="Daytona Condensed Light" panose="020F0302020204030204" pitchFamily="34" charset="0"/>
                <a:cs typeface="Daytona Condensed Light" panose="020F0302020204030204" pitchFamily="34" charset="0"/>
              </a:rPr>
              <a:t>ProBioPharm</a:t>
            </a:r>
            <a:endParaRPr kumimoji="0" lang="en-US" sz="1050" u="none" strike="noStrike" kern="1200" cap="none" spc="0" normalizeH="0" baseline="0" noProof="0" dirty="0">
              <a:ln>
                <a:noFill/>
              </a:ln>
              <a:solidFill>
                <a:prstClr val="black"/>
              </a:solidFill>
              <a:effectLst/>
              <a:uLnTx/>
              <a:uFillTx/>
              <a:latin typeface="Daytona Condensed Light" panose="020F0302020204030204" pitchFamily="34" charset="0"/>
              <a:cs typeface="Daytona Condensed Light" panose="020F0302020204030204" pitchFamily="34" charset="0"/>
            </a:endParaRPr>
          </a:p>
        </p:txBody>
      </p:sp>
      <p:sp>
        <p:nvSpPr>
          <p:cNvPr id="8" name="Content Placeholder 2">
            <a:extLst>
              <a:ext uri="{FF2B5EF4-FFF2-40B4-BE49-F238E27FC236}">
                <a16:creationId xmlns:a16="http://schemas.microsoft.com/office/drawing/2014/main" id="{13972BF3-FB2C-1015-5BB9-59D36A70098A}"/>
              </a:ext>
            </a:extLst>
          </p:cNvPr>
          <p:cNvSpPr txBox="1">
            <a:spLocks/>
          </p:cNvSpPr>
          <p:nvPr/>
        </p:nvSpPr>
        <p:spPr>
          <a:xfrm>
            <a:off x="3551401" y="2058382"/>
            <a:ext cx="2560320" cy="1443770"/>
          </a:xfrm>
          <a:prstGeom prst="rect">
            <a:avLst/>
          </a:prstGeom>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777240">
              <a:lnSpc>
                <a:spcPct val="100000"/>
              </a:lnSpc>
              <a:spcBef>
                <a:spcPts val="0"/>
              </a:spcBef>
              <a:spcAft>
                <a:spcPts val="510"/>
              </a:spcAft>
              <a:buNone/>
              <a:defRPr/>
            </a:pPr>
            <a:r>
              <a:rPr lang="en-US" sz="1100" b="1" kern="1200" dirty="0">
                <a:solidFill>
                  <a:srgbClr val="188E92"/>
                </a:solidFill>
                <a:latin typeface="Daytona Condensed Light" panose="020F0302020204030204" pitchFamily="34" charset="0"/>
                <a:cs typeface="Daytona Condensed Light" panose="020F0302020204030204" pitchFamily="34" charset="0"/>
              </a:rPr>
              <a:t>Eva </a:t>
            </a:r>
            <a:r>
              <a:rPr lang="en-US" sz="1100" b="1" kern="1200" dirty="0" err="1">
                <a:solidFill>
                  <a:srgbClr val="188E92"/>
                </a:solidFill>
                <a:latin typeface="Daytona Condensed Light" panose="020F0302020204030204" pitchFamily="34" charset="0"/>
                <a:cs typeface="Daytona Condensed Light" panose="020F0302020204030204" pitchFamily="34" charset="0"/>
              </a:rPr>
              <a:t>Berkes</a:t>
            </a:r>
            <a:r>
              <a:rPr lang="en-US" sz="1100" b="1" kern="1200" dirty="0">
                <a:solidFill>
                  <a:srgbClr val="188E92"/>
                </a:solidFill>
                <a:latin typeface="Daytona Condensed Light" panose="020F0302020204030204" pitchFamily="34" charset="0"/>
                <a:cs typeface="Daytona Condensed Light" panose="020F0302020204030204" pitchFamily="34" charset="0"/>
              </a:rPr>
              <a:t>, M.D. </a:t>
            </a:r>
          </a:p>
          <a:p>
            <a:pPr marL="0" indent="0" defTabSz="777240">
              <a:lnSpc>
                <a:spcPct val="100000"/>
              </a:lnSpc>
              <a:spcBef>
                <a:spcPts val="0"/>
              </a:spcBef>
              <a:spcAft>
                <a:spcPts val="510"/>
              </a:spcAft>
              <a:buNone/>
              <a:defRPr/>
            </a:pPr>
            <a:r>
              <a:rPr lang="en-US" sz="1000" kern="1200" dirty="0">
                <a:solidFill>
                  <a:prstClr val="black"/>
                </a:solidFill>
                <a:latin typeface="Daytona Condensed Light" panose="020F0302020204030204" pitchFamily="34" charset="0"/>
                <a:cs typeface="Daytona Condensed Light" panose="020F0302020204030204" pitchFamily="34" charset="0"/>
              </a:rPr>
              <a:t>Chief Scientific Officer / Founder</a:t>
            </a:r>
          </a:p>
          <a:p>
            <a:pPr marL="202082" indent="-194310" defTabSz="777240">
              <a:spcBef>
                <a:spcPts val="0"/>
              </a:spcBef>
            </a:pPr>
            <a:r>
              <a:rPr lang="en-US" sz="1000" kern="1200" dirty="0">
                <a:solidFill>
                  <a:srgbClr val="212121"/>
                </a:solidFill>
                <a:latin typeface="Daytona Condensed Light" panose="020F0302020204030204" pitchFamily="34" charset="0"/>
                <a:cs typeface="Daytona Condensed Light" panose="020F0302020204030204" pitchFamily="34" charset="0"/>
              </a:rPr>
              <a:t>Specialist in Allergy, Asthma and Immunology</a:t>
            </a:r>
            <a:r>
              <a:rPr lang="en-US" sz="1000" kern="1200" dirty="0">
                <a:solidFill>
                  <a:prstClr val="black"/>
                </a:solidFill>
                <a:latin typeface="Daytona Condensed Light" panose="020F0302020204030204" pitchFamily="34" charset="0"/>
                <a:cs typeface="Daytona Condensed Light" panose="020F0302020204030204" pitchFamily="34" charset="0"/>
              </a:rPr>
              <a:t> </a:t>
            </a:r>
          </a:p>
          <a:p>
            <a:pPr marL="194310" indent="-194310" defTabSz="777240">
              <a:spcBef>
                <a:spcPts val="0"/>
              </a:spcBef>
            </a:pPr>
            <a:r>
              <a:rPr lang="en-US" sz="1000" kern="1200" dirty="0">
                <a:solidFill>
                  <a:srgbClr val="000000"/>
                </a:solidFill>
                <a:latin typeface="Daytona Condensed Light" panose="020F0302020204030204" pitchFamily="34" charset="0"/>
                <a:cs typeface="Daytona Condensed Light" panose="020F0302020204030204" pitchFamily="34" charset="0"/>
              </a:rPr>
              <a:t>Scripps Clinic (Immunology Fellowship) </a:t>
            </a:r>
            <a:endParaRPr lang="en-US" sz="1000" kern="1200" dirty="0">
              <a:solidFill>
                <a:srgbClr val="212121"/>
              </a:solidFill>
              <a:latin typeface="Daytona Condensed Light" panose="020F0302020204030204" pitchFamily="34" charset="0"/>
              <a:cs typeface="Daytona Condensed Light" panose="020F0302020204030204" pitchFamily="34" charset="0"/>
            </a:endParaRPr>
          </a:p>
          <a:p>
            <a:pPr marL="194310" indent="-194310" defTabSz="777240">
              <a:spcBef>
                <a:spcPts val="0"/>
              </a:spcBef>
            </a:pPr>
            <a:r>
              <a:rPr lang="en-US" sz="1000" kern="1200" dirty="0">
                <a:solidFill>
                  <a:srgbClr val="000000"/>
                </a:solidFill>
                <a:latin typeface="Daytona Condensed Light" panose="020F0302020204030204" pitchFamily="34" charset="0"/>
                <a:cs typeface="Daytona Condensed Light" panose="020F0302020204030204" pitchFamily="34" charset="0"/>
              </a:rPr>
              <a:t>Clinical Professor, FSU Medical School</a:t>
            </a:r>
            <a:endParaRPr lang="en-US" sz="1000" kern="1200" dirty="0">
              <a:solidFill>
                <a:srgbClr val="212121"/>
              </a:solidFill>
              <a:latin typeface="Daytona Condensed Light" panose="020F0302020204030204" pitchFamily="34" charset="0"/>
              <a:cs typeface="Daytona Condensed Light" panose="020F0302020204030204" pitchFamily="34" charset="0"/>
            </a:endParaRPr>
          </a:p>
          <a:p>
            <a:pPr marL="194310" indent="-194310" defTabSz="777240">
              <a:spcBef>
                <a:spcPts val="0"/>
              </a:spcBef>
            </a:pPr>
            <a:r>
              <a:rPr lang="en-US" sz="1000" kern="1200" dirty="0">
                <a:solidFill>
                  <a:prstClr val="black"/>
                </a:solidFill>
                <a:latin typeface="Daytona Condensed Light" panose="020F0302020204030204" pitchFamily="34" charset="0"/>
                <a:cs typeface="Daytona Condensed Light" panose="020F0302020204030204" pitchFamily="34" charset="0"/>
              </a:rPr>
              <a:t>Williams College (BA), Univ. of Florida (MD)</a:t>
            </a:r>
          </a:p>
          <a:p>
            <a:pPr marL="201057" indent="-192961" defTabSz="777240">
              <a:lnSpc>
                <a:spcPct val="100000"/>
              </a:lnSpc>
              <a:spcBef>
                <a:spcPts val="0"/>
              </a:spcBef>
              <a:defRPr/>
            </a:pPr>
            <a:r>
              <a:rPr lang="en-US" sz="1000" kern="1200" dirty="0">
                <a:solidFill>
                  <a:prstClr val="black"/>
                </a:solidFill>
                <a:latin typeface="Daytona Condensed Light" panose="020F0302020204030204" pitchFamily="34" charset="0"/>
                <a:cs typeface="Daytona Condensed Light" panose="020F0302020204030204" pitchFamily="34" charset="0"/>
              </a:rPr>
              <a:t>Univ. of Florida, Scripps Research Institute</a:t>
            </a:r>
          </a:p>
          <a:p>
            <a:pPr marL="0" indent="0" defTabSz="777240">
              <a:lnSpc>
                <a:spcPct val="100000"/>
              </a:lnSpc>
              <a:spcBef>
                <a:spcPts val="0"/>
              </a:spcBef>
              <a:buNone/>
              <a:defRPr/>
            </a:pPr>
            <a:endParaRPr lang="en-US" sz="1000" kern="1200" dirty="0">
              <a:solidFill>
                <a:prstClr val="black"/>
              </a:solidFill>
              <a:latin typeface="Daytona Condensed Light" panose="020F0302020204030204" pitchFamily="34" charset="0"/>
              <a:cs typeface="Daytona Condensed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1200" u="none" strike="noStrike" kern="1200" cap="none" spc="0" normalizeH="0" baseline="0" noProof="0" dirty="0">
              <a:ln>
                <a:noFill/>
              </a:ln>
              <a:solidFill>
                <a:prstClr val="black"/>
              </a:solidFill>
              <a:effectLst/>
              <a:uLnTx/>
              <a:uFillTx/>
              <a:latin typeface="Daytona Condensed Light" panose="020F0302020204030204" pitchFamily="34" charset="0"/>
              <a:cs typeface="Daytona Condensed Light" panose="020F0302020204030204" pitchFamily="34" charset="0"/>
            </a:endParaRPr>
          </a:p>
        </p:txBody>
      </p:sp>
      <p:pic>
        <p:nvPicPr>
          <p:cNvPr id="12" name="Picture 11">
            <a:extLst>
              <a:ext uri="{FF2B5EF4-FFF2-40B4-BE49-F238E27FC236}">
                <a16:creationId xmlns:a16="http://schemas.microsoft.com/office/drawing/2014/main" id="{9717A01A-6540-F69A-1AD4-87A8AED9BA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70564" y="1104099"/>
            <a:ext cx="1011161" cy="1011161"/>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14" name="TextBox 13">
            <a:extLst>
              <a:ext uri="{FF2B5EF4-FFF2-40B4-BE49-F238E27FC236}">
                <a16:creationId xmlns:a16="http://schemas.microsoft.com/office/drawing/2014/main" id="{1D59ECBD-5B30-F3C4-5482-30C9FBB7B98E}"/>
              </a:ext>
            </a:extLst>
          </p:cNvPr>
          <p:cNvSpPr txBox="1"/>
          <p:nvPr/>
        </p:nvSpPr>
        <p:spPr>
          <a:xfrm>
            <a:off x="600937" y="2064827"/>
            <a:ext cx="2560320" cy="1443770"/>
          </a:xfrm>
          <a:prstGeom prst="rect">
            <a:avLst/>
          </a:prstGeom>
          <a:noFill/>
          <a:ln>
            <a:solidFill>
              <a:schemeClr val="tx1"/>
            </a:solidFill>
          </a:ln>
        </p:spPr>
        <p:txBody>
          <a:bodyPr wrap="square">
            <a:noAutofit/>
          </a:bodyPr>
          <a:lstStyle/>
          <a:p>
            <a:pPr defTabSz="777240">
              <a:spcAft>
                <a:spcPts val="510"/>
              </a:spcAft>
              <a:defRPr/>
            </a:pPr>
            <a:r>
              <a:rPr lang="en-US" sz="1100" b="1" kern="1200" dirty="0">
                <a:solidFill>
                  <a:srgbClr val="188E92"/>
                </a:solidFill>
                <a:latin typeface="Daytona Condensed Light" panose="020F0302020204030204" pitchFamily="34" charset="0"/>
                <a:cs typeface="Daytona Condensed Light" panose="020F0302020204030204" pitchFamily="34" charset="0"/>
              </a:rPr>
              <a:t>Nicholas T. Monsul, M.D., FACS</a:t>
            </a:r>
          </a:p>
          <a:p>
            <a:pPr defTabSz="777240">
              <a:spcAft>
                <a:spcPts val="510"/>
              </a:spcAft>
              <a:defRPr/>
            </a:pPr>
            <a:r>
              <a:rPr lang="en-US" sz="1000" kern="1200" dirty="0">
                <a:solidFill>
                  <a:prstClr val="black"/>
                </a:solidFill>
                <a:latin typeface="Daytona Condensed Light" panose="020F0302020204030204" pitchFamily="34" charset="0"/>
                <a:cs typeface="Daytona Condensed Light" panose="020F0302020204030204" pitchFamily="34" charset="0"/>
              </a:rPr>
              <a:t>Chief Executive Officer  / Founder</a:t>
            </a:r>
          </a:p>
          <a:p>
            <a:pPr marL="145733" indent="-145733" defTabSz="777240">
              <a:buFont typeface="Arial" panose="020B0604020202020204" pitchFamily="34" charset="0"/>
              <a:buChar char="•"/>
              <a:defRPr/>
            </a:pPr>
            <a:r>
              <a:rPr lang="en-US" sz="1000" kern="1200" dirty="0">
                <a:solidFill>
                  <a:prstClr val="black"/>
                </a:solidFill>
                <a:latin typeface="Daytona Condensed Light" panose="020F0302020204030204" pitchFamily="34" charset="0"/>
                <a:cs typeface="Daytona Condensed Light" panose="020F0302020204030204" pitchFamily="34" charset="0"/>
              </a:rPr>
              <a:t>Oculofacial and anterior skull-base surgeon</a:t>
            </a:r>
          </a:p>
          <a:p>
            <a:pPr marL="145733" indent="-145733" defTabSz="777240">
              <a:buFont typeface="Arial" panose="020B0604020202020204" pitchFamily="34" charset="0"/>
              <a:buChar char="•"/>
              <a:defRPr/>
            </a:pPr>
            <a:r>
              <a:rPr lang="en-US" sz="1000" kern="1200" dirty="0">
                <a:solidFill>
                  <a:prstClr val="black"/>
                </a:solidFill>
                <a:latin typeface="Daytona Condensed Light" panose="020F0302020204030204" pitchFamily="34" charset="0"/>
                <a:cs typeface="Daytona Condensed Light" panose="020F0302020204030204" pitchFamily="34" charset="0"/>
              </a:rPr>
              <a:t>Drexel University (BS &amp; MD)</a:t>
            </a:r>
          </a:p>
          <a:p>
            <a:pPr marL="145733" indent="-145733" defTabSz="777240">
              <a:buFont typeface="Arial" panose="020B0604020202020204" pitchFamily="34" charset="0"/>
              <a:buChar char="•"/>
              <a:defRPr/>
            </a:pPr>
            <a:r>
              <a:rPr lang="en-US" sz="1000" kern="1200" dirty="0">
                <a:solidFill>
                  <a:prstClr val="black"/>
                </a:solidFill>
                <a:latin typeface="Daytona Condensed Light" panose="020F0302020204030204" pitchFamily="34" charset="0"/>
                <a:cs typeface="Daytona Condensed Light" panose="020F0302020204030204" pitchFamily="34" charset="0"/>
              </a:rPr>
              <a:t>Yale University School Medicine, Residency</a:t>
            </a:r>
          </a:p>
          <a:p>
            <a:pPr marL="145733" indent="-145733" defTabSz="777240">
              <a:buFont typeface="Arial" panose="020B0604020202020204" pitchFamily="34" charset="0"/>
              <a:buChar char="•"/>
              <a:defRPr/>
            </a:pPr>
            <a:r>
              <a:rPr lang="en-US" sz="1000" kern="1200" dirty="0">
                <a:solidFill>
                  <a:prstClr val="black"/>
                </a:solidFill>
                <a:latin typeface="Daytona Condensed Light" panose="020F0302020204030204" pitchFamily="34" charset="0"/>
                <a:cs typeface="Daytona Condensed Light" panose="020F0302020204030204" pitchFamily="34" charset="0"/>
              </a:rPr>
              <a:t>The Johns Hopkins Hospital, Wilmer Institute (Fellowships and Assistant Professor)</a:t>
            </a:r>
            <a:endParaRPr kumimoji="0" lang="en-US" sz="1100" u="none" strike="noStrike" kern="1200" cap="none" spc="0" normalizeH="0" baseline="0" noProof="0" dirty="0">
              <a:ln>
                <a:noFill/>
              </a:ln>
              <a:solidFill>
                <a:prstClr val="black"/>
              </a:solidFill>
              <a:effectLst/>
              <a:uLnTx/>
              <a:uFillTx/>
              <a:latin typeface="Daytona Condensed Light" panose="020F0302020204030204" pitchFamily="34" charset="0"/>
              <a:cs typeface="Daytona Condensed Light" panose="020F0302020204030204" pitchFamily="34" charset="0"/>
            </a:endParaRPr>
          </a:p>
        </p:txBody>
      </p:sp>
      <p:pic>
        <p:nvPicPr>
          <p:cNvPr id="5" name="Picture 4">
            <a:extLst>
              <a:ext uri="{FF2B5EF4-FFF2-40B4-BE49-F238E27FC236}">
                <a16:creationId xmlns:a16="http://schemas.microsoft.com/office/drawing/2014/main" id="{5B899686-F2A8-D8B6-70C3-BFFD261A698D}"/>
              </a:ext>
            </a:extLst>
          </p:cNvPr>
          <p:cNvPicPr>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2257672" y="1139710"/>
            <a:ext cx="1011161" cy="1011161"/>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9" name="Content Placeholder 2">
            <a:extLst>
              <a:ext uri="{FF2B5EF4-FFF2-40B4-BE49-F238E27FC236}">
                <a16:creationId xmlns:a16="http://schemas.microsoft.com/office/drawing/2014/main" id="{36D8226E-4B2C-AE39-2FE6-F4957ACB95B4}"/>
              </a:ext>
            </a:extLst>
          </p:cNvPr>
          <p:cNvSpPr txBox="1">
            <a:spLocks/>
          </p:cNvSpPr>
          <p:nvPr/>
        </p:nvSpPr>
        <p:spPr>
          <a:xfrm>
            <a:off x="9452327" y="4311186"/>
            <a:ext cx="2560321" cy="1443770"/>
          </a:xfrm>
          <a:prstGeom prst="rect">
            <a:avLst/>
          </a:prstGeom>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777240">
              <a:lnSpc>
                <a:spcPct val="100000"/>
              </a:lnSpc>
              <a:spcBef>
                <a:spcPts val="0"/>
              </a:spcBef>
              <a:spcAft>
                <a:spcPts val="510"/>
              </a:spcAft>
              <a:buNone/>
              <a:defRPr/>
            </a:pPr>
            <a:r>
              <a:rPr lang="en-US" sz="1100" b="1" kern="1200" dirty="0">
                <a:solidFill>
                  <a:srgbClr val="188E92"/>
                </a:solidFill>
                <a:latin typeface="Daytona Condensed Light" panose="020B0306030503040204" pitchFamily="34" charset="0"/>
                <a:cs typeface="Daytona Condensed Light" panose="020F0302020204030204" pitchFamily="34" charset="0"/>
              </a:rPr>
              <a:t>Ankur Ghandi</a:t>
            </a:r>
          </a:p>
          <a:p>
            <a:pPr marL="0" marR="0">
              <a:spcBef>
                <a:spcPts val="0"/>
              </a:spcBef>
              <a:spcAft>
                <a:spcPts val="0"/>
              </a:spcAft>
            </a:pPr>
            <a:r>
              <a:rPr lang="en-US" sz="1000" dirty="0">
                <a:effectLst/>
                <a:latin typeface="Daytona Condensed Light" panose="020B0306030503040204" pitchFamily="34" charset="0"/>
                <a:ea typeface="Aptos" panose="020B0004020202020204" pitchFamily="34" charset="0"/>
                <a:cs typeface="Aptos" panose="020B0004020202020204" pitchFamily="34" charset="0"/>
              </a:rPr>
              <a:t>Regulatory / Product Development</a:t>
            </a:r>
          </a:p>
          <a:p>
            <a:pPr marR="0">
              <a:spcBef>
                <a:spcPts val="0"/>
              </a:spcBef>
              <a:spcAft>
                <a:spcPts val="0"/>
              </a:spcAft>
            </a:pPr>
            <a:endParaRPr lang="en-US" sz="1000" dirty="0">
              <a:effectLst/>
              <a:latin typeface="Daytona Condensed Light" panose="020B0306030503040204" pitchFamily="34" charset="0"/>
              <a:ea typeface="Aptos" panose="020B0004020202020204" pitchFamily="34" charset="0"/>
              <a:cs typeface="Aptos" panose="020B0004020202020204" pitchFamily="34" charset="0"/>
            </a:endParaRPr>
          </a:p>
          <a:p>
            <a:pPr marR="0" lvl="0">
              <a:spcBef>
                <a:spcPts val="0"/>
              </a:spcBef>
              <a:spcAft>
                <a:spcPts val="0"/>
              </a:spcAft>
            </a:pPr>
            <a:r>
              <a:rPr lang="en-US" sz="1000" dirty="0">
                <a:effectLst/>
                <a:latin typeface="Daytona Condensed Light" panose="020B0306030503040204" pitchFamily="34" charset="0"/>
                <a:ea typeface="Times New Roman" panose="02020603050405020304" pitchFamily="18" charset="0"/>
                <a:cs typeface="Aptos" panose="020B0004020202020204" pitchFamily="34" charset="0"/>
              </a:rPr>
              <a:t>Founder, SKG </a:t>
            </a:r>
            <a:r>
              <a:rPr lang="en-US" sz="1000" dirty="0" err="1">
                <a:effectLst/>
                <a:latin typeface="Daytona Condensed Light" panose="020B0306030503040204" pitchFamily="34" charset="0"/>
                <a:ea typeface="Times New Roman" panose="02020603050405020304" pitchFamily="18" charset="0"/>
                <a:cs typeface="Aptos" panose="020B0004020202020204" pitchFamily="34" charset="0"/>
              </a:rPr>
              <a:t>RegenMed</a:t>
            </a:r>
            <a:r>
              <a:rPr lang="en-US" sz="1000" dirty="0">
                <a:effectLst/>
                <a:latin typeface="Daytona Condensed Light" panose="020B0306030503040204" pitchFamily="34" charset="0"/>
                <a:ea typeface="Times New Roman" panose="02020603050405020304" pitchFamily="18" charset="0"/>
                <a:cs typeface="Aptos" panose="020B0004020202020204" pitchFamily="34" charset="0"/>
              </a:rPr>
              <a:t> Consulting</a:t>
            </a:r>
            <a:endParaRPr lang="en-US" sz="1000" dirty="0">
              <a:effectLst/>
              <a:latin typeface="Daytona Condensed Light" panose="020B0306030503040204" pitchFamily="34" charset="0"/>
              <a:ea typeface="Aptos" panose="020B0004020202020204" pitchFamily="34" charset="0"/>
              <a:cs typeface="Aptos" panose="020B0004020202020204" pitchFamily="34" charset="0"/>
            </a:endParaRPr>
          </a:p>
          <a:p>
            <a:pPr marR="0" lvl="0">
              <a:spcBef>
                <a:spcPts val="0"/>
              </a:spcBef>
              <a:spcAft>
                <a:spcPts val="0"/>
              </a:spcAft>
            </a:pPr>
            <a:r>
              <a:rPr lang="en-US" sz="1000" dirty="0">
                <a:effectLst/>
                <a:latin typeface="Daytona Condensed Light" panose="020B0306030503040204" pitchFamily="34" charset="0"/>
                <a:ea typeface="Times New Roman" panose="02020603050405020304" pitchFamily="18" charset="0"/>
                <a:cs typeface="Aptos" panose="020B0004020202020204" pitchFamily="34" charset="0"/>
              </a:rPr>
              <a:t>18 years, Regulatory &amp; Product Development</a:t>
            </a:r>
            <a:endParaRPr lang="en-US" sz="1000" dirty="0">
              <a:effectLst/>
              <a:latin typeface="Daytona Condensed Light" panose="020B0306030503040204" pitchFamily="34" charset="0"/>
              <a:ea typeface="Aptos" panose="020B0004020202020204" pitchFamily="34" charset="0"/>
              <a:cs typeface="Aptos" panose="020B0004020202020204" pitchFamily="34" charset="0"/>
            </a:endParaRPr>
          </a:p>
          <a:p>
            <a:pPr marR="0" lvl="0">
              <a:spcBef>
                <a:spcPts val="0"/>
              </a:spcBef>
              <a:spcAft>
                <a:spcPts val="0"/>
              </a:spcAft>
            </a:pPr>
            <a:r>
              <a:rPr lang="en-US" sz="1000" dirty="0">
                <a:effectLst/>
                <a:latin typeface="Daytona Condensed Light" panose="020B0306030503040204" pitchFamily="34" charset="0"/>
                <a:ea typeface="Times New Roman" panose="02020603050405020304" pitchFamily="18" charset="0"/>
                <a:cs typeface="Aptos" panose="020B0004020202020204" pitchFamily="34" charset="0"/>
              </a:rPr>
              <a:t>VP </a:t>
            </a:r>
            <a:r>
              <a:rPr lang="en-US" sz="1000" dirty="0" err="1">
                <a:effectLst/>
                <a:latin typeface="Daytona Condensed Light" panose="020B0306030503040204" pitchFamily="34" charset="0"/>
                <a:ea typeface="Times New Roman" panose="02020603050405020304" pitchFamily="18" charset="0"/>
                <a:cs typeface="Aptos" panose="020B0004020202020204" pitchFamily="34" charset="0"/>
              </a:rPr>
              <a:t>Americord</a:t>
            </a:r>
            <a:r>
              <a:rPr lang="en-US" sz="1000" dirty="0">
                <a:latin typeface="Daytona Condensed Light" panose="020B0306030503040204" pitchFamily="34" charset="0"/>
                <a:ea typeface="Times New Roman" panose="02020603050405020304" pitchFamily="18" charset="0"/>
                <a:cs typeface="Aptos" panose="020B0004020202020204" pitchFamily="34" charset="0"/>
              </a:rPr>
              <a:t>; </a:t>
            </a:r>
            <a:r>
              <a:rPr lang="en-US" sz="1000" dirty="0">
                <a:effectLst/>
                <a:latin typeface="Daytona Condensed Light" panose="020B0306030503040204" pitchFamily="34" charset="0"/>
                <a:ea typeface="Times New Roman" panose="02020603050405020304" pitchFamily="18" charset="0"/>
                <a:cs typeface="Aptos" panose="020B0004020202020204" pitchFamily="34" charset="0"/>
              </a:rPr>
              <a:t> </a:t>
            </a:r>
            <a:r>
              <a:rPr lang="en-US" sz="1000" dirty="0" err="1">
                <a:effectLst/>
                <a:latin typeface="Daytona Condensed Light" panose="020B0306030503040204" pitchFamily="34" charset="0"/>
                <a:ea typeface="Times New Roman" panose="02020603050405020304" pitchFamily="18" charset="0"/>
                <a:cs typeface="Aptos" panose="020B0004020202020204" pitchFamily="34" charset="0"/>
              </a:rPr>
              <a:t>Director,Integry</a:t>
            </a:r>
            <a:r>
              <a:rPr lang="en-US" sz="1000" dirty="0">
                <a:effectLst/>
                <a:latin typeface="Daytona Condensed Light" panose="020B0306030503040204" pitchFamily="34" charset="0"/>
                <a:ea typeface="Times New Roman" panose="02020603050405020304" pitchFamily="18" charset="0"/>
                <a:cs typeface="Aptos" panose="020B0004020202020204" pitchFamily="34" charset="0"/>
              </a:rPr>
              <a:t> </a:t>
            </a:r>
            <a:r>
              <a:rPr lang="en-US" sz="1000" dirty="0" err="1">
                <a:effectLst/>
                <a:latin typeface="Daytona Condensed Light" panose="020B0306030503040204" pitchFamily="34" charset="0"/>
                <a:ea typeface="Times New Roman" panose="02020603050405020304" pitchFamily="18" charset="0"/>
                <a:cs typeface="Aptos" panose="020B0004020202020204" pitchFamily="34" charset="0"/>
              </a:rPr>
              <a:t>LifeSciences</a:t>
            </a:r>
            <a:r>
              <a:rPr lang="en-US" sz="1000" dirty="0">
                <a:effectLst/>
                <a:latin typeface="Daytona Condensed Light" panose="020B0306030503040204" pitchFamily="34" charset="0"/>
                <a:ea typeface="Times New Roman" panose="02020603050405020304" pitchFamily="18" charset="0"/>
                <a:cs typeface="Aptos" panose="020B0004020202020204" pitchFamily="34" charset="0"/>
              </a:rPr>
              <a:t>,</a:t>
            </a:r>
            <a:endParaRPr lang="en-US" sz="1000" dirty="0">
              <a:effectLst/>
              <a:latin typeface="Daytona Condensed Light" panose="020B0306030503040204" pitchFamily="34" charset="0"/>
              <a:ea typeface="Aptos" panose="020B0004020202020204" pitchFamily="34" charset="0"/>
              <a:cs typeface="Aptos" panose="020B0004020202020204" pitchFamily="34" charset="0"/>
            </a:endParaRPr>
          </a:p>
          <a:p>
            <a:pPr marR="0" lvl="0">
              <a:spcBef>
                <a:spcPts val="0"/>
              </a:spcBef>
              <a:spcAft>
                <a:spcPts val="0"/>
              </a:spcAft>
            </a:pPr>
            <a:r>
              <a:rPr lang="en-US" sz="1000" dirty="0">
                <a:effectLst/>
                <a:latin typeface="Daytona Condensed Light" panose="020B0306030503040204" pitchFamily="34" charset="0"/>
                <a:ea typeface="Times New Roman" panose="02020603050405020304" pitchFamily="18" charset="0"/>
                <a:cs typeface="Aptos" panose="020B0004020202020204" pitchFamily="34" charset="0"/>
              </a:rPr>
              <a:t>Cross-functional expertise/product realization</a:t>
            </a:r>
            <a:endParaRPr lang="en-US" sz="1000" dirty="0">
              <a:effectLst/>
              <a:latin typeface="Daytona Condensed Light" panose="020B0306030503040204" pitchFamily="34" charset="0"/>
              <a:ea typeface="Aptos" panose="020B0004020202020204" pitchFamily="34" charset="0"/>
              <a:cs typeface="Aptos" panose="020B0004020202020204" pitchFamily="34" charset="0"/>
            </a:endParaRPr>
          </a:p>
          <a:p>
            <a:pPr marR="0" lvl="0">
              <a:spcBef>
                <a:spcPts val="0"/>
              </a:spcBef>
              <a:spcAft>
                <a:spcPts val="0"/>
              </a:spcAft>
            </a:pPr>
            <a:r>
              <a:rPr lang="en-US" sz="1000" dirty="0">
                <a:effectLst/>
                <a:latin typeface="Daytona Condensed Light" panose="020B0306030503040204" pitchFamily="34" charset="0"/>
                <a:ea typeface="Times New Roman" panose="02020603050405020304" pitchFamily="18" charset="0"/>
                <a:cs typeface="Aptos" panose="020B0004020202020204" pitchFamily="34" charset="0"/>
              </a:rPr>
              <a:t>PhD, Biomedical Engineering (NJIT/UMDNJ)</a:t>
            </a:r>
            <a:endParaRPr lang="en-US" sz="1000" dirty="0">
              <a:effectLst/>
              <a:latin typeface="Daytona Condensed Light" panose="020B0306030503040204" pitchFamily="34" charset="0"/>
              <a:ea typeface="Aptos" panose="020B0004020202020204" pitchFamily="34" charset="0"/>
              <a:cs typeface="Aptos" panose="020B0004020202020204" pitchFamily="34" charset="0"/>
            </a:endParaRPr>
          </a:p>
          <a:p>
            <a:pPr marL="0" indent="0" defTabSz="777240">
              <a:lnSpc>
                <a:spcPct val="100000"/>
              </a:lnSpc>
              <a:spcBef>
                <a:spcPts val="0"/>
              </a:spcBef>
              <a:buNone/>
              <a:defRPr/>
            </a:pPr>
            <a:endParaRPr lang="en-US" sz="1000" kern="1200" dirty="0">
              <a:solidFill>
                <a:prstClr val="black"/>
              </a:solidFill>
              <a:latin typeface="Daytona Condensed Light" panose="020F0302020204030204" pitchFamily="34" charset="0"/>
              <a:cs typeface="Daytona Condensed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1100" u="none" strike="noStrike" kern="1200" cap="none" spc="0" normalizeH="0" baseline="0" noProof="0" dirty="0">
              <a:ln>
                <a:noFill/>
              </a:ln>
              <a:solidFill>
                <a:prstClr val="black"/>
              </a:solidFill>
              <a:effectLst/>
              <a:uLnTx/>
              <a:uFillTx/>
              <a:latin typeface="Daytona Condensed Light" panose="020F0302020204030204" pitchFamily="34" charset="0"/>
              <a:cs typeface="Daytona Condensed Light" panose="020F0302020204030204" pitchFamily="34" charset="0"/>
            </a:endParaRPr>
          </a:p>
        </p:txBody>
      </p:sp>
      <p:sp>
        <p:nvSpPr>
          <p:cNvPr id="10" name="TextBox 9">
            <a:extLst>
              <a:ext uri="{FF2B5EF4-FFF2-40B4-BE49-F238E27FC236}">
                <a16:creationId xmlns:a16="http://schemas.microsoft.com/office/drawing/2014/main" id="{EC92FD0A-F2FA-588B-2712-CF4A93387F10}"/>
              </a:ext>
            </a:extLst>
          </p:cNvPr>
          <p:cNvSpPr txBox="1"/>
          <p:nvPr/>
        </p:nvSpPr>
        <p:spPr>
          <a:xfrm>
            <a:off x="6509293" y="4303538"/>
            <a:ext cx="2560320" cy="1443770"/>
          </a:xfrm>
          <a:prstGeom prst="rect">
            <a:avLst/>
          </a:prstGeom>
          <a:noFill/>
          <a:ln>
            <a:solidFill>
              <a:schemeClr val="tx1"/>
            </a:solidFill>
          </a:ln>
        </p:spPr>
        <p:txBody>
          <a:bodyPr wrap="square">
            <a:noAutofit/>
          </a:bodyPr>
          <a:lstStyle/>
          <a:p>
            <a:pPr defTabSz="777240">
              <a:spcAft>
                <a:spcPts val="510"/>
              </a:spcAft>
              <a:defRPr/>
            </a:pPr>
            <a:r>
              <a:rPr lang="en-US" sz="1100" b="1" kern="1200" dirty="0">
                <a:solidFill>
                  <a:srgbClr val="188E92"/>
                </a:solidFill>
                <a:latin typeface="Daytona Condensed Light" panose="020F0302020204030204" pitchFamily="34" charset="0"/>
                <a:cs typeface="Daytona Condensed Light" panose="020F0302020204030204" pitchFamily="34" charset="0"/>
              </a:rPr>
              <a:t>Katie MacFarlane, PharmD</a:t>
            </a:r>
          </a:p>
          <a:p>
            <a:pPr defTabSz="777240">
              <a:spcAft>
                <a:spcPts val="510"/>
              </a:spcAft>
              <a:defRPr/>
            </a:pPr>
            <a:r>
              <a:rPr lang="en-US" sz="1020" kern="1200" dirty="0">
                <a:solidFill>
                  <a:prstClr val="black"/>
                </a:solidFill>
                <a:latin typeface="Daytona Condensed Light" panose="020F0302020204030204" pitchFamily="34" charset="0"/>
                <a:cs typeface="Daytona Condensed Light" panose="020F0302020204030204" pitchFamily="34" charset="0"/>
              </a:rPr>
              <a:t>Market Expert / Advisor</a:t>
            </a:r>
          </a:p>
          <a:p>
            <a:pPr marL="145733" indent="-145733" defTabSz="777240">
              <a:buFont typeface="Arial" panose="020B0604020202020204" pitchFamily="34" charset="0"/>
              <a:buChar char="•"/>
              <a:defRPr/>
            </a:pPr>
            <a:r>
              <a:rPr lang="en-US" sz="1000" kern="1200" dirty="0">
                <a:solidFill>
                  <a:prstClr val="black"/>
                </a:solidFill>
                <a:latin typeface="Daytona Condensed Light" panose="020F0302020204030204" pitchFamily="34" charset="0"/>
                <a:cs typeface="Daytona Condensed Light" panose="020F0302020204030204" pitchFamily="34" charset="0"/>
              </a:rPr>
              <a:t>Managing Partner, </a:t>
            </a:r>
            <a:r>
              <a:rPr lang="en-US" sz="1000" kern="1200" dirty="0" err="1">
                <a:solidFill>
                  <a:prstClr val="black"/>
                </a:solidFill>
                <a:latin typeface="Daytona Condensed Light" panose="020F0302020204030204" pitchFamily="34" charset="0"/>
                <a:cs typeface="Daytona Condensed Light" panose="020F0302020204030204" pitchFamily="34" charset="0"/>
              </a:rPr>
              <a:t>SmartPharma</a:t>
            </a:r>
            <a:endParaRPr lang="en-US" sz="1000" kern="1200" dirty="0">
              <a:solidFill>
                <a:prstClr val="black"/>
              </a:solidFill>
              <a:latin typeface="Daytona Condensed Light" panose="020F0302020204030204" pitchFamily="34" charset="0"/>
              <a:cs typeface="Daytona Condensed Light" panose="020F0302020204030204" pitchFamily="34" charset="0"/>
            </a:endParaRPr>
          </a:p>
          <a:p>
            <a:pPr marL="145733" indent="-145733" defTabSz="777240">
              <a:buFont typeface="Arial" panose="020B0604020202020204" pitchFamily="34" charset="0"/>
              <a:buChar char="•"/>
            </a:pPr>
            <a:r>
              <a:rPr lang="en-US" sz="1000" kern="1200" dirty="0">
                <a:solidFill>
                  <a:schemeClr val="tx1"/>
                </a:solidFill>
                <a:latin typeface="Daytona Condensed Light" panose="020F0302020204030204" pitchFamily="34" charset="0"/>
                <a:cs typeface="Daytona Condensed Light" panose="020F0302020204030204" pitchFamily="34" charset="0"/>
              </a:rPr>
              <a:t>CCO, Agile Therapeutics</a:t>
            </a:r>
          </a:p>
          <a:p>
            <a:pPr marL="145733" indent="-145733" defTabSz="777240">
              <a:buFont typeface="Arial" panose="020B0604020202020204" pitchFamily="34" charset="0"/>
              <a:buChar char="•"/>
            </a:pPr>
            <a:r>
              <a:rPr lang="en-US" sz="1000" kern="1200" dirty="0">
                <a:solidFill>
                  <a:schemeClr val="tx1"/>
                </a:solidFill>
                <a:latin typeface="Daytona Condensed Light" panose="020F0302020204030204" pitchFamily="34" charset="0"/>
                <a:cs typeface="Daytona Condensed Light" panose="020F0302020204030204" pitchFamily="34" charset="0"/>
              </a:rPr>
              <a:t>VP Marketing, Warner-Chilcott</a:t>
            </a:r>
          </a:p>
          <a:p>
            <a:pPr marL="145733" indent="-145733" defTabSz="777240">
              <a:buFont typeface="Arial" panose="020B0604020202020204" pitchFamily="34" charset="0"/>
              <a:buChar char="•"/>
            </a:pPr>
            <a:r>
              <a:rPr lang="en-US" sz="1000" kern="1200" dirty="0">
                <a:solidFill>
                  <a:schemeClr val="tx1"/>
                </a:solidFill>
                <a:latin typeface="Daytona Condensed Light" panose="020F0302020204030204" pitchFamily="34" charset="0"/>
                <a:cs typeface="Daytona Condensed Light" panose="020F0302020204030204" pitchFamily="34" charset="0"/>
              </a:rPr>
              <a:t>Regional Sales Dir., Pfizer</a:t>
            </a:r>
          </a:p>
          <a:p>
            <a:pPr marL="145733" indent="-145733" defTabSz="777240">
              <a:buFont typeface="Arial" panose="020B0604020202020204" pitchFamily="34" charset="0"/>
              <a:buChar char="•"/>
            </a:pPr>
            <a:r>
              <a:rPr lang="en-US" sz="1000" kern="1200" dirty="0">
                <a:solidFill>
                  <a:schemeClr val="tx1"/>
                </a:solidFill>
                <a:latin typeface="Daytona Condensed Light" panose="020F0302020204030204" pitchFamily="34" charset="0"/>
                <a:cs typeface="Daytona Condensed Light" panose="020F0302020204030204" pitchFamily="34" charset="0"/>
              </a:rPr>
              <a:t>Marketing, Parke-Davis</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u="none" strike="noStrike" kern="1200" cap="none" spc="0" normalizeH="0" baseline="0" noProof="0" dirty="0">
              <a:ln>
                <a:noFill/>
              </a:ln>
              <a:solidFill>
                <a:prstClr val="black"/>
              </a:solidFill>
              <a:effectLst/>
              <a:uLnTx/>
              <a:uFillTx/>
              <a:latin typeface="Daytona Condensed Light" panose="020F0302020204030204" pitchFamily="34" charset="0"/>
              <a:cs typeface="Daytona Condensed Light" panose="020F0302020204030204" pitchFamily="34" charset="0"/>
            </a:endParaRPr>
          </a:p>
        </p:txBody>
      </p:sp>
      <p:sp>
        <p:nvSpPr>
          <p:cNvPr id="18" name="Content Placeholder 2">
            <a:extLst>
              <a:ext uri="{FF2B5EF4-FFF2-40B4-BE49-F238E27FC236}">
                <a16:creationId xmlns:a16="http://schemas.microsoft.com/office/drawing/2014/main" id="{69BAEE83-AF7B-9BA2-3239-1A0CE9B753CA}"/>
              </a:ext>
            </a:extLst>
          </p:cNvPr>
          <p:cNvSpPr txBox="1">
            <a:spLocks/>
          </p:cNvSpPr>
          <p:nvPr/>
        </p:nvSpPr>
        <p:spPr>
          <a:xfrm>
            <a:off x="3535722" y="4341018"/>
            <a:ext cx="2560320" cy="1443770"/>
          </a:xfrm>
          <a:prstGeom prst="rect">
            <a:avLst/>
          </a:prstGeom>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777240">
              <a:lnSpc>
                <a:spcPct val="100000"/>
              </a:lnSpc>
              <a:spcBef>
                <a:spcPts val="0"/>
              </a:spcBef>
              <a:spcAft>
                <a:spcPts val="510"/>
              </a:spcAft>
              <a:buNone/>
              <a:defRPr/>
            </a:pPr>
            <a:r>
              <a:rPr lang="en-US" sz="1100" b="1" kern="1200" dirty="0">
                <a:solidFill>
                  <a:srgbClr val="188E92"/>
                </a:solidFill>
                <a:latin typeface="Daytona Condensed Light" panose="020F0302020204030204" pitchFamily="34" charset="0"/>
                <a:cs typeface="Daytona Condensed Light" panose="020F0302020204030204" pitchFamily="34" charset="0"/>
              </a:rPr>
              <a:t>David </a:t>
            </a:r>
            <a:r>
              <a:rPr lang="en-US" sz="1100" b="1" kern="1200" dirty="0" err="1">
                <a:solidFill>
                  <a:srgbClr val="188E92"/>
                </a:solidFill>
                <a:latin typeface="Daytona Condensed Light" panose="020F0302020204030204" pitchFamily="34" charset="0"/>
                <a:cs typeface="Daytona Condensed Light" panose="020F0302020204030204" pitchFamily="34" charset="0"/>
              </a:rPr>
              <a:t>Salinwanchik</a:t>
            </a:r>
            <a:endParaRPr lang="en-US" sz="1100" b="1" kern="1200" dirty="0">
              <a:solidFill>
                <a:srgbClr val="188E92"/>
              </a:solidFill>
              <a:latin typeface="Daytona Condensed Light" panose="020F0302020204030204" pitchFamily="34" charset="0"/>
              <a:cs typeface="Daytona Condensed Light" panose="020F0302020204030204" pitchFamily="34" charset="0"/>
            </a:endParaRPr>
          </a:p>
          <a:p>
            <a:pPr marL="0" indent="0" defTabSz="777240">
              <a:lnSpc>
                <a:spcPct val="100000"/>
              </a:lnSpc>
              <a:spcBef>
                <a:spcPts val="0"/>
              </a:spcBef>
              <a:spcAft>
                <a:spcPts val="510"/>
              </a:spcAft>
              <a:buNone/>
              <a:defRPr/>
            </a:pPr>
            <a:r>
              <a:rPr lang="en-US" sz="1000" kern="1200" dirty="0">
                <a:solidFill>
                  <a:prstClr val="black"/>
                </a:solidFill>
                <a:latin typeface="Daytona Condensed Light" panose="020F0302020204030204" pitchFamily="34" charset="0"/>
                <a:cs typeface="Daytona Condensed Light" panose="020F0302020204030204" pitchFamily="34" charset="0"/>
              </a:rPr>
              <a:t>Patent Attorney/ Advisor</a:t>
            </a:r>
          </a:p>
          <a:p>
            <a:pPr marL="101204" indent="-101204" defTabSz="777240">
              <a:lnSpc>
                <a:spcPct val="100000"/>
              </a:lnSpc>
              <a:spcBef>
                <a:spcPts val="0"/>
              </a:spcBef>
              <a:defRPr/>
            </a:pPr>
            <a:r>
              <a:rPr lang="en-US" sz="1000" kern="1200" dirty="0" err="1">
                <a:solidFill>
                  <a:schemeClr val="tx1"/>
                </a:solidFill>
                <a:latin typeface="Daytona Condensed Light" panose="020F0302020204030204" pitchFamily="34" charset="0"/>
                <a:cs typeface="Daytona Condensed Light" panose="020F0302020204030204" pitchFamily="34" charset="0"/>
              </a:rPr>
              <a:t>Salinwanchik</a:t>
            </a:r>
            <a:r>
              <a:rPr lang="en-US" sz="1000" kern="1200" dirty="0">
                <a:solidFill>
                  <a:schemeClr val="tx1"/>
                </a:solidFill>
                <a:latin typeface="Daytona Condensed Light" panose="020F0302020204030204" pitchFamily="34" charset="0"/>
                <a:cs typeface="Daytona Condensed Light" panose="020F0302020204030204" pitchFamily="34" charset="0"/>
              </a:rPr>
              <a:t>, Lloyd &amp; </a:t>
            </a:r>
            <a:r>
              <a:rPr lang="en-US" sz="1000" kern="1200" dirty="0" err="1">
                <a:solidFill>
                  <a:schemeClr val="tx1"/>
                </a:solidFill>
                <a:latin typeface="Daytona Condensed Light" panose="020F0302020204030204" pitchFamily="34" charset="0"/>
                <a:cs typeface="Daytona Condensed Light" panose="020F0302020204030204" pitchFamily="34" charset="0"/>
              </a:rPr>
              <a:t>Eisenschenk</a:t>
            </a:r>
            <a:endParaRPr lang="en-US" sz="1000" kern="1200" dirty="0">
              <a:solidFill>
                <a:schemeClr val="tx1"/>
              </a:solidFill>
              <a:latin typeface="Daytona Condensed Light" panose="020F0302020204030204" pitchFamily="34" charset="0"/>
              <a:cs typeface="Daytona Condensed Light" panose="020F0302020204030204" pitchFamily="34" charset="0"/>
            </a:endParaRPr>
          </a:p>
          <a:p>
            <a:pPr marL="101204" indent="-101204" defTabSz="777240">
              <a:lnSpc>
                <a:spcPct val="100000"/>
              </a:lnSpc>
              <a:spcBef>
                <a:spcPts val="0"/>
              </a:spcBef>
              <a:defRPr/>
            </a:pPr>
            <a:r>
              <a:rPr lang="en-US" sz="1000" kern="1200" dirty="0">
                <a:solidFill>
                  <a:schemeClr val="tx1"/>
                </a:solidFill>
                <a:latin typeface="Daytona Condensed Light" panose="020F0302020204030204" pitchFamily="34" charset="0"/>
                <a:cs typeface="Daytona Condensed Light" panose="020F0302020204030204" pitchFamily="34" charset="0"/>
              </a:rPr>
              <a:t>Adjunct Prof, Univ of Florida Law School</a:t>
            </a:r>
          </a:p>
          <a:p>
            <a:pPr marL="101204" indent="-101204" defTabSz="777240">
              <a:lnSpc>
                <a:spcPct val="100000"/>
              </a:lnSpc>
              <a:spcBef>
                <a:spcPts val="0"/>
              </a:spcBef>
              <a:defRPr/>
            </a:pPr>
            <a:r>
              <a:rPr lang="en-US" sz="1000" kern="1200" dirty="0">
                <a:solidFill>
                  <a:schemeClr val="tx1"/>
                </a:solidFill>
                <a:latin typeface="Daytona Condensed Light" panose="020F0302020204030204" pitchFamily="34" charset="0"/>
                <a:cs typeface="Daytona Condensed Light" panose="020F0302020204030204" pitchFamily="34" charset="0"/>
              </a:rPr>
              <a:t>Juris Doctor, Univ. of Michigan</a:t>
            </a:r>
          </a:p>
          <a:p>
            <a:pPr marL="101204" indent="-101204" defTabSz="777240">
              <a:lnSpc>
                <a:spcPct val="100000"/>
              </a:lnSpc>
              <a:spcBef>
                <a:spcPts val="0"/>
              </a:spcBef>
              <a:defRPr/>
            </a:pPr>
            <a:r>
              <a:rPr lang="en-US" sz="1000" kern="1200" dirty="0">
                <a:solidFill>
                  <a:schemeClr val="tx1"/>
                </a:solidFill>
                <a:latin typeface="Daytona Condensed Light" panose="020F0302020204030204" pitchFamily="34" charset="0"/>
                <a:cs typeface="Daytona Condensed Light" panose="020F0302020204030204" pitchFamily="34" charset="0"/>
              </a:rPr>
              <a:t>BS, Chemistry, Univ of Florida</a:t>
            </a:r>
          </a:p>
          <a:p>
            <a:pPr marL="101204" indent="-101204" defTabSz="777240">
              <a:lnSpc>
                <a:spcPct val="100000"/>
              </a:lnSpc>
              <a:spcBef>
                <a:spcPts val="0"/>
              </a:spcBef>
              <a:defRPr/>
            </a:pPr>
            <a:r>
              <a:rPr lang="en-US" sz="1000" kern="1200" dirty="0">
                <a:solidFill>
                  <a:schemeClr val="tx1"/>
                </a:solidFill>
                <a:latin typeface="Daytona Condensed Light" panose="020F0302020204030204" pitchFamily="34" charset="0"/>
                <a:cs typeface="Daytona Condensed Light" panose="020F0302020204030204" pitchFamily="34" charset="0"/>
              </a:rPr>
              <a:t>BS, Environmental Science, Univ of Florida</a:t>
            </a:r>
            <a:endParaRPr lang="en-US" sz="1000" dirty="0">
              <a:latin typeface="Daytona Condensed Light" panose="020F0302020204030204" pitchFamily="34" charset="0"/>
              <a:cs typeface="Daytona Condensed Light" panose="020F0302020204030204" pitchFamily="34" charset="0"/>
            </a:endParaRPr>
          </a:p>
        </p:txBody>
      </p:sp>
      <p:pic>
        <p:nvPicPr>
          <p:cNvPr id="3078" name="Picture 6" descr="David R. Saliwanchik - SLE Patents">
            <a:extLst>
              <a:ext uri="{FF2B5EF4-FFF2-40B4-BE49-F238E27FC236}">
                <a16:creationId xmlns:a16="http://schemas.microsoft.com/office/drawing/2014/main" id="{66209DBF-3CAA-DE87-6B3A-2F4B4D3967D3}"/>
              </a:ext>
            </a:extLst>
          </p:cNvPr>
          <p:cNvPicPr>
            <a:picLocks noChangeArrowheads="1"/>
          </p:cNvPicPr>
          <p:nvPr/>
        </p:nvPicPr>
        <p:blipFill rotWithShape="1">
          <a:blip r:embed="rId5" cstate="screen">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a:ext>
            </a:extLst>
          </a:blip>
          <a:srcRect/>
          <a:stretch/>
        </p:blipFill>
        <p:spPr bwMode="auto">
          <a:xfrm>
            <a:off x="5229133" y="3616214"/>
            <a:ext cx="1011161" cy="1011161"/>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 name="Picture 2" descr="Katie MacFarlane | LinkedIn">
            <a:extLst>
              <a:ext uri="{FF2B5EF4-FFF2-40B4-BE49-F238E27FC236}">
                <a16:creationId xmlns:a16="http://schemas.microsoft.com/office/drawing/2014/main" id="{9D755EE4-50E6-BC0E-93A4-27BB1616FDF5}"/>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129707" y="3616212"/>
            <a:ext cx="1011161" cy="1011161"/>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50285E23-38EB-8F44-8C8A-D2E1F4E69298}"/>
              </a:ext>
            </a:extLst>
          </p:cNvPr>
          <p:cNvSpPr txBox="1">
            <a:spLocks/>
          </p:cNvSpPr>
          <p:nvPr/>
        </p:nvSpPr>
        <p:spPr>
          <a:xfrm>
            <a:off x="585255" y="4341018"/>
            <a:ext cx="2560320" cy="1443770"/>
          </a:xfrm>
          <a:prstGeom prst="rect">
            <a:avLst/>
          </a:prstGeom>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777240">
              <a:lnSpc>
                <a:spcPct val="100000"/>
              </a:lnSpc>
              <a:spcBef>
                <a:spcPts val="0"/>
              </a:spcBef>
              <a:spcAft>
                <a:spcPts val="510"/>
              </a:spcAft>
              <a:buNone/>
              <a:defRPr/>
            </a:pPr>
            <a:r>
              <a:rPr lang="en-US" sz="1100" b="1" kern="1200" dirty="0">
                <a:solidFill>
                  <a:srgbClr val="188E92"/>
                </a:solidFill>
                <a:latin typeface="Daytona Condensed Light" panose="020F0302020204030204" pitchFamily="34" charset="0"/>
                <a:cs typeface="Daytona Condensed Light" panose="020F0302020204030204" pitchFamily="34" charset="0"/>
              </a:rPr>
              <a:t>David Whitwell, CPA, MBA</a:t>
            </a:r>
          </a:p>
          <a:p>
            <a:pPr marL="0" indent="0" defTabSz="777240">
              <a:lnSpc>
                <a:spcPct val="100000"/>
              </a:lnSpc>
              <a:spcBef>
                <a:spcPts val="0"/>
              </a:spcBef>
              <a:spcAft>
                <a:spcPts val="510"/>
              </a:spcAft>
              <a:buNone/>
              <a:defRPr/>
            </a:pPr>
            <a:r>
              <a:rPr lang="en-US" sz="1000" kern="1200" dirty="0">
                <a:solidFill>
                  <a:prstClr val="black"/>
                </a:solidFill>
                <a:latin typeface="Daytona Condensed Light" panose="020F0302020204030204" pitchFamily="34" charset="0"/>
                <a:cs typeface="Daytona Condensed Light" panose="020F0302020204030204" pitchFamily="34" charset="0"/>
              </a:rPr>
              <a:t>CFO/ Advisor</a:t>
            </a:r>
          </a:p>
          <a:p>
            <a:pPr marL="101204" indent="-101204" defTabSz="777240">
              <a:lnSpc>
                <a:spcPct val="100000"/>
              </a:lnSpc>
              <a:spcBef>
                <a:spcPts val="0"/>
              </a:spcBef>
              <a:defRPr/>
            </a:pPr>
            <a:r>
              <a:rPr lang="en-US" sz="1000" kern="1200" dirty="0">
                <a:solidFill>
                  <a:schemeClr val="tx1"/>
                </a:solidFill>
                <a:latin typeface="Daytona Condensed Light" panose="020F0302020204030204" pitchFamily="34" charset="0"/>
                <a:cs typeface="Daytona Condensed Light" panose="020F0302020204030204" pitchFamily="34" charset="0"/>
              </a:rPr>
              <a:t>30+ years Finance &amp; Accounting </a:t>
            </a:r>
          </a:p>
          <a:p>
            <a:pPr marL="101204" indent="-101204" defTabSz="777240">
              <a:lnSpc>
                <a:spcPct val="100000"/>
              </a:lnSpc>
              <a:spcBef>
                <a:spcPts val="0"/>
              </a:spcBef>
              <a:defRPr/>
            </a:pPr>
            <a:r>
              <a:rPr lang="en-US" sz="1000" kern="1200" dirty="0">
                <a:solidFill>
                  <a:schemeClr val="tx1"/>
                </a:solidFill>
                <a:latin typeface="Daytona Condensed Light" panose="020F0302020204030204" pitchFamily="34" charset="0"/>
                <a:cs typeface="Daytona Condensed Light" panose="020F0302020204030204" pitchFamily="34" charset="0"/>
              </a:rPr>
              <a:t>Founder, Whitwell CFO, LLC</a:t>
            </a:r>
          </a:p>
          <a:p>
            <a:pPr marL="101204" indent="-101204" defTabSz="777240">
              <a:lnSpc>
                <a:spcPct val="100000"/>
              </a:lnSpc>
              <a:spcBef>
                <a:spcPts val="0"/>
              </a:spcBef>
              <a:defRPr/>
            </a:pPr>
            <a:r>
              <a:rPr lang="en-US" sz="1000" kern="1200" dirty="0">
                <a:solidFill>
                  <a:schemeClr val="tx1"/>
                </a:solidFill>
                <a:latin typeface="Daytona Condensed Light" panose="020F0302020204030204" pitchFamily="34" charset="0"/>
                <a:cs typeface="Daytona Condensed Light" panose="020F0302020204030204" pitchFamily="34" charset="0"/>
              </a:rPr>
              <a:t>Partner, B2B CFO Partners, LLC</a:t>
            </a:r>
          </a:p>
          <a:p>
            <a:pPr marL="101204" indent="-101204" defTabSz="777240">
              <a:lnSpc>
                <a:spcPct val="100000"/>
              </a:lnSpc>
              <a:spcBef>
                <a:spcPts val="0"/>
              </a:spcBef>
              <a:defRPr/>
            </a:pPr>
            <a:r>
              <a:rPr lang="en-US" sz="1000" kern="1200" dirty="0">
                <a:solidFill>
                  <a:schemeClr val="tx1"/>
                </a:solidFill>
                <a:latin typeface="Daytona Condensed Light" panose="020F0302020204030204" pitchFamily="34" charset="0"/>
                <a:cs typeface="Daytona Condensed Light" panose="020F0302020204030204" pitchFamily="34" charset="0"/>
              </a:rPr>
              <a:t>CFO for IWT and Clean Diesel</a:t>
            </a:r>
          </a:p>
          <a:p>
            <a:pPr marL="101204" indent="-101204" defTabSz="777240">
              <a:lnSpc>
                <a:spcPct val="100000"/>
              </a:lnSpc>
              <a:spcBef>
                <a:spcPts val="0"/>
              </a:spcBef>
              <a:defRPr/>
            </a:pPr>
            <a:r>
              <a:rPr lang="en-US" sz="1000" kern="1200" dirty="0">
                <a:solidFill>
                  <a:schemeClr val="tx1"/>
                </a:solidFill>
                <a:latin typeface="Daytona Condensed Light" panose="020F0302020204030204" pitchFamily="34" charset="0"/>
                <a:cs typeface="Daytona Condensed Light" panose="020F0302020204030204" pitchFamily="34" charset="0"/>
              </a:rPr>
              <a:t>Finance, Schering Plough (Merck)</a:t>
            </a:r>
            <a:endParaRPr lang="en-US" sz="1000" u="none" strike="noStrike" dirty="0">
              <a:effectLst/>
              <a:latin typeface="Daytona Condensed Light" panose="020F0302020204030204" pitchFamily="34" charset="0"/>
              <a:cs typeface="Daytona Condensed Light" panose="020F0302020204030204" pitchFamily="34" charset="0"/>
            </a:endParaRPr>
          </a:p>
        </p:txBody>
      </p:sp>
      <p:pic>
        <p:nvPicPr>
          <p:cNvPr id="11" name="Picture 10">
            <a:extLst>
              <a:ext uri="{FF2B5EF4-FFF2-40B4-BE49-F238E27FC236}">
                <a16:creationId xmlns:a16="http://schemas.microsoft.com/office/drawing/2014/main" id="{B8DF2812-D27C-32B9-A0DB-614277DDE57B}"/>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2264957" y="3618518"/>
            <a:ext cx="996590" cy="1031545"/>
          </a:xfrm>
          <a:prstGeom prst="ellipse">
            <a:avLst/>
          </a:prstGeom>
          <a:ln w="0" cap="rnd">
            <a:noFill/>
          </a:ln>
          <a:effectLst/>
          <a:scene3d>
            <a:camera prst="orthographicFront"/>
            <a:lightRig rig="contrasting" dir="t">
              <a:rot lat="0" lon="0" rev="3000000"/>
            </a:lightRig>
          </a:scene3d>
          <a:sp3d contourW="7620">
            <a:bevelT w="95250" h="31750"/>
            <a:contourClr>
              <a:srgbClr val="333333"/>
            </a:contourClr>
          </a:sp3d>
        </p:spPr>
      </p:pic>
      <p:sp>
        <p:nvSpPr>
          <p:cNvPr id="15" name="TextBox 14">
            <a:extLst>
              <a:ext uri="{FF2B5EF4-FFF2-40B4-BE49-F238E27FC236}">
                <a16:creationId xmlns:a16="http://schemas.microsoft.com/office/drawing/2014/main" id="{AC1FB2A7-EF41-758E-378C-37266EAABD81}"/>
              </a:ext>
            </a:extLst>
          </p:cNvPr>
          <p:cNvSpPr txBox="1"/>
          <p:nvPr/>
        </p:nvSpPr>
        <p:spPr>
          <a:xfrm>
            <a:off x="9452329" y="2057353"/>
            <a:ext cx="2560320" cy="1443770"/>
          </a:xfrm>
          <a:prstGeom prst="rect">
            <a:avLst/>
          </a:prstGeom>
          <a:noFill/>
          <a:ln>
            <a:solidFill>
              <a:schemeClr val="tx1"/>
            </a:solidFill>
          </a:ln>
        </p:spPr>
        <p:txBody>
          <a:bodyPr wrap="square">
            <a:noAutofit/>
          </a:bodyPr>
          <a:lstStyle/>
          <a:p>
            <a:pPr defTabSz="777240">
              <a:spcAft>
                <a:spcPts val="510"/>
              </a:spcAft>
              <a:defRPr/>
            </a:pPr>
            <a:r>
              <a:rPr lang="en-US" sz="1100" b="1" kern="1200" dirty="0">
                <a:solidFill>
                  <a:srgbClr val="188E92"/>
                </a:solidFill>
                <a:latin typeface="Daytona Condensed Light" panose="020F0302020204030204" pitchFamily="34" charset="0"/>
                <a:cs typeface="Daytona Condensed Light" panose="020F0302020204030204" pitchFamily="34" charset="0"/>
              </a:rPr>
              <a:t>Chris Gardner</a:t>
            </a:r>
          </a:p>
          <a:p>
            <a:pPr defTabSz="777240">
              <a:spcAft>
                <a:spcPts val="510"/>
              </a:spcAft>
              <a:defRPr/>
            </a:pPr>
            <a:r>
              <a:rPr lang="en-US" sz="1000" kern="1200" dirty="0">
                <a:solidFill>
                  <a:prstClr val="black"/>
                </a:solidFill>
                <a:latin typeface="Daytona Condensed Light" panose="020F0302020204030204" pitchFamily="34" charset="0"/>
                <a:cs typeface="Daytona Condensed Light" panose="020F0302020204030204" pitchFamily="34" charset="0"/>
              </a:rPr>
              <a:t>Director, Research &amp; Development</a:t>
            </a:r>
          </a:p>
          <a:p>
            <a:pPr marL="145733" indent="-145733" defTabSz="777240">
              <a:buFont typeface="Arial" panose="020B0604020202020204" pitchFamily="34" charset="0"/>
              <a:buChar char="•"/>
              <a:defRPr/>
            </a:pPr>
            <a:r>
              <a:rPr lang="en-US" sz="1000" dirty="0">
                <a:solidFill>
                  <a:prstClr val="black"/>
                </a:solidFill>
                <a:latin typeface="Daytona Condensed Light" panose="020F0302020204030204" pitchFamily="34" charset="0"/>
                <a:cs typeface="Daytona Condensed Light" panose="020F0302020204030204" pitchFamily="34" charset="0"/>
              </a:rPr>
              <a:t>14 </a:t>
            </a:r>
            <a:r>
              <a:rPr lang="en-US" sz="1000" dirty="0" err="1">
                <a:solidFill>
                  <a:prstClr val="black"/>
                </a:solidFill>
                <a:latin typeface="Daytona Condensed Light" panose="020F0302020204030204" pitchFamily="34" charset="0"/>
                <a:cs typeface="Daytona Condensed Light" panose="020F0302020204030204" pitchFamily="34" charset="0"/>
              </a:rPr>
              <a:t>yrs</a:t>
            </a:r>
            <a:r>
              <a:rPr lang="en-US" sz="1000" dirty="0">
                <a:solidFill>
                  <a:prstClr val="black"/>
                </a:solidFill>
                <a:latin typeface="Daytona Condensed Light" panose="020F0302020204030204" pitchFamily="34" charset="0"/>
                <a:cs typeface="Daytona Condensed Light" panose="020F0302020204030204" pitchFamily="34" charset="0"/>
              </a:rPr>
              <a:t> Clinical Research &amp; Project Management </a:t>
            </a:r>
            <a:endParaRPr lang="en-US" sz="1000" kern="1200" dirty="0">
              <a:solidFill>
                <a:prstClr val="black"/>
              </a:solidFill>
              <a:latin typeface="Daytona Condensed Light" panose="020F0302020204030204" pitchFamily="34" charset="0"/>
              <a:cs typeface="Daytona Condensed Light" panose="020F0302020204030204" pitchFamily="34" charset="0"/>
            </a:endParaRPr>
          </a:p>
          <a:p>
            <a:pPr marL="145733" indent="-145733" defTabSz="777240">
              <a:buFont typeface="Arial" panose="020B0604020202020204" pitchFamily="34" charset="0"/>
              <a:buChar char="•"/>
              <a:defRPr/>
            </a:pPr>
            <a:r>
              <a:rPr lang="en-US" sz="1000" dirty="0">
                <a:solidFill>
                  <a:prstClr val="black"/>
                </a:solidFill>
                <a:latin typeface="Daytona Condensed Light" panose="020F0302020204030204" pitchFamily="34" charset="0"/>
                <a:cs typeface="Daytona Condensed Light" panose="020F0302020204030204" pitchFamily="34" charset="0"/>
              </a:rPr>
              <a:t>BS, Microbiology, Univ. of Florida</a:t>
            </a:r>
          </a:p>
          <a:p>
            <a:pPr marL="145733" indent="-145733" defTabSz="777240">
              <a:buFont typeface="Arial" panose="020B0604020202020204" pitchFamily="34" charset="0"/>
              <a:buChar char="•"/>
              <a:defRPr/>
            </a:pPr>
            <a:r>
              <a:rPr lang="en-US" sz="1000" dirty="0">
                <a:solidFill>
                  <a:prstClr val="black"/>
                </a:solidFill>
                <a:latin typeface="Daytona Condensed Light" panose="020F0302020204030204" pitchFamily="34" charset="0"/>
                <a:cs typeface="Daytona Condensed Light" panose="020F0302020204030204" pitchFamily="34" charset="0"/>
              </a:rPr>
              <a:t>20+ Publications in Peer-Reviewed Journals </a:t>
            </a:r>
          </a:p>
          <a:p>
            <a:pPr marL="145733" indent="-145733" defTabSz="777240">
              <a:buFont typeface="Arial" panose="020B0604020202020204" pitchFamily="34" charset="0"/>
              <a:buChar char="•"/>
              <a:defRPr/>
            </a:pPr>
            <a:r>
              <a:rPr lang="en-US" sz="1000" dirty="0">
                <a:solidFill>
                  <a:prstClr val="black"/>
                </a:solidFill>
                <a:latin typeface="Daytona Condensed Light" panose="020F0302020204030204" pitchFamily="34" charset="0"/>
                <a:cs typeface="Daytona Condensed Light" panose="020F0302020204030204" pitchFamily="34" charset="0"/>
              </a:rPr>
              <a:t>10+ </a:t>
            </a:r>
            <a:r>
              <a:rPr lang="en-US" sz="1000" dirty="0" err="1">
                <a:solidFill>
                  <a:prstClr val="black"/>
                </a:solidFill>
                <a:latin typeface="Daytona Condensed Light" panose="020F0302020204030204" pitchFamily="34" charset="0"/>
                <a:cs typeface="Daytona Condensed Light" panose="020F0302020204030204" pitchFamily="34" charset="0"/>
              </a:rPr>
              <a:t>yrs</a:t>
            </a:r>
            <a:r>
              <a:rPr lang="en-US" sz="1000" dirty="0">
                <a:solidFill>
                  <a:prstClr val="black"/>
                </a:solidFill>
                <a:latin typeface="Daytona Condensed Light" panose="020F0302020204030204" pitchFamily="34" charset="0"/>
                <a:cs typeface="Daytona Condensed Light" panose="020F0302020204030204" pitchFamily="34" charset="0"/>
              </a:rPr>
              <a:t> Sr. Biological Scientist, Univ. of Florida</a:t>
            </a:r>
          </a:p>
          <a:p>
            <a:pPr marL="145733" indent="-145733" defTabSz="777240">
              <a:buFont typeface="Arial" panose="020B0604020202020204" pitchFamily="34" charset="0"/>
              <a:buChar char="•"/>
              <a:defRPr/>
            </a:pPr>
            <a:r>
              <a:rPr lang="en-US" sz="1000" dirty="0">
                <a:solidFill>
                  <a:prstClr val="black"/>
                </a:solidFill>
                <a:latin typeface="Daytona Condensed Light" panose="020F0302020204030204" pitchFamily="34" charset="0"/>
                <a:cs typeface="Daytona Condensed Light" panose="020F0302020204030204" pitchFamily="34" charset="0"/>
              </a:rPr>
              <a:t>Multidisciplinary Background in Microbiology, Molecular Biology, Biochemistry and Genetics</a:t>
            </a:r>
          </a:p>
          <a:p>
            <a:pPr marL="145733" indent="-145733" defTabSz="777240">
              <a:buFont typeface="Arial" panose="020B0604020202020204" pitchFamily="34" charset="0"/>
              <a:buChar char="•"/>
              <a:defRPr/>
            </a:pPr>
            <a:endParaRPr kumimoji="0" lang="en-US" sz="1050" u="none" strike="noStrike" kern="1200" cap="none" spc="0" normalizeH="0" baseline="0" noProof="0" dirty="0">
              <a:ln>
                <a:noFill/>
              </a:ln>
              <a:solidFill>
                <a:prstClr val="black"/>
              </a:solidFill>
              <a:effectLst/>
              <a:uLnTx/>
              <a:uFillTx/>
              <a:latin typeface="Daytona Condensed Light" panose="020F0302020204030204" pitchFamily="34" charset="0"/>
              <a:cs typeface="Daytona Condensed Light" panose="020F0302020204030204" pitchFamily="34" charset="0"/>
            </a:endParaRPr>
          </a:p>
        </p:txBody>
      </p:sp>
      <p:pic>
        <p:nvPicPr>
          <p:cNvPr id="17" name="Picture 16" descr="A person in a suit with his arms crossed&#10;&#10;Description automatically generated">
            <a:extLst>
              <a:ext uri="{FF2B5EF4-FFF2-40B4-BE49-F238E27FC236}">
                <a16:creationId xmlns:a16="http://schemas.microsoft.com/office/drawing/2014/main" id="{253CFF12-6024-3BBA-2EF1-1B115A9B98D7}"/>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a:ext>
            </a:extLst>
          </a:blip>
          <a:srcRect/>
          <a:stretch/>
        </p:blipFill>
        <p:spPr>
          <a:xfrm>
            <a:off x="8151966" y="1139710"/>
            <a:ext cx="993286" cy="1011161"/>
          </a:xfrm>
          <a:prstGeom prst="ellipse">
            <a:avLst/>
          </a:prstGeom>
          <a:ln w="12700" cap="rnd">
            <a:noFill/>
          </a:ln>
          <a:effectLst/>
          <a:scene3d>
            <a:camera prst="orthographicFront"/>
            <a:lightRig rig="contrasting" dir="t">
              <a:rot lat="0" lon="0" rev="3000000"/>
            </a:lightRig>
          </a:scene3d>
          <a:sp3d contourW="7620">
            <a:bevelT w="95250" h="31750"/>
            <a:contourClr>
              <a:srgbClr val="333333"/>
            </a:contourClr>
          </a:sp3d>
        </p:spPr>
      </p:pic>
      <p:pic>
        <p:nvPicPr>
          <p:cNvPr id="19" name="Picture 18">
            <a:extLst>
              <a:ext uri="{FF2B5EF4-FFF2-40B4-BE49-F238E27FC236}">
                <a16:creationId xmlns:a16="http://schemas.microsoft.com/office/drawing/2014/main" id="{C8E4EA9C-14EE-5264-20DD-3364080A2993}"/>
              </a:ext>
            </a:extLst>
          </p:cNvPr>
          <p:cNvPicPr>
            <a:picLocks/>
          </p:cNvPicPr>
          <p:nvPr/>
        </p:nvPicPr>
        <p:blipFill rotWithShape="1">
          <a:blip r:embed="rId12" cstate="screen">
            <a:grayscl/>
            <a:alphaModFix/>
            <a:extLst>
              <a:ext uri="{28A0092B-C50C-407E-A947-70E740481C1C}">
                <a14:useLocalDpi xmlns:a14="http://schemas.microsoft.com/office/drawing/2010/main"/>
              </a:ext>
            </a:extLst>
          </a:blip>
          <a:srcRect/>
          <a:stretch/>
        </p:blipFill>
        <p:spPr>
          <a:xfrm>
            <a:off x="11037513" y="1139710"/>
            <a:ext cx="996696" cy="1014984"/>
          </a:xfrm>
          <a:prstGeom prst="ellipse">
            <a:avLst/>
          </a:prstGeom>
          <a:ln w="12700" cap="rnd">
            <a:noFill/>
          </a:ln>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46D28D44-D6B2-DB3D-ECD8-138AF3D7B37B}"/>
              </a:ext>
            </a:extLst>
          </p:cNvPr>
          <p:cNvPicPr>
            <a:picLocks/>
          </p:cNvPicPr>
          <p:nvPr/>
        </p:nvPicPr>
        <p:blipFill>
          <a:blip r:embed="rId13"/>
          <a:stretch>
            <a:fillRect/>
          </a:stretch>
        </p:blipFill>
        <p:spPr>
          <a:xfrm>
            <a:off x="11055872" y="3605494"/>
            <a:ext cx="1011161" cy="1011161"/>
          </a:xfrm>
          <a:prstGeom prst="ellipse">
            <a:avLst/>
          </a:prstGeom>
          <a:ln w="3175"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3880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C1CF0-DC83-B8E9-FC58-C1BDCAD8BC5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C2E33A6-0008-B027-7C9E-2A6CFD4E43B1}"/>
              </a:ext>
            </a:extLst>
          </p:cNvPr>
          <p:cNvSpPr>
            <a:spLocks noGrp="1"/>
          </p:cNvSpPr>
          <p:nvPr>
            <p:ph type="title"/>
          </p:nvPr>
        </p:nvSpPr>
        <p:spPr>
          <a:xfrm>
            <a:off x="877824" y="444497"/>
            <a:ext cx="11156333" cy="355603"/>
          </a:xfrm>
        </p:spPr>
        <p:txBody>
          <a:bodyPr/>
          <a:lstStyle/>
          <a:p>
            <a:r>
              <a:rPr lang="en-US" sz="4000" dirty="0"/>
              <a:t>Investor offering option1</a:t>
            </a:r>
          </a:p>
        </p:txBody>
      </p:sp>
      <p:sp>
        <p:nvSpPr>
          <p:cNvPr id="3" name="Footer Placeholder 2">
            <a:extLst>
              <a:ext uri="{FF2B5EF4-FFF2-40B4-BE49-F238E27FC236}">
                <a16:creationId xmlns:a16="http://schemas.microsoft.com/office/drawing/2014/main" id="{5A5F65C1-F5E3-DA10-D721-039C45960432}"/>
              </a:ext>
            </a:extLst>
          </p:cNvPr>
          <p:cNvSpPr>
            <a:spLocks noGrp="1"/>
          </p:cNvSpPr>
          <p:nvPr>
            <p:ph type="ftr" sz="quarter" idx="11"/>
          </p:nvPr>
        </p:nvSpPr>
        <p:spPr>
          <a:xfrm rot="16200000">
            <a:off x="-507861" y="1563667"/>
            <a:ext cx="2108463" cy="168917"/>
          </a:xfrm>
        </p:spPr>
        <p:txBody>
          <a:bodyPr/>
          <a:lstStyle/>
          <a:p>
            <a:r>
              <a:rPr lang="en-US" dirty="0"/>
              <a:t>Quorum innovations</a:t>
            </a:r>
          </a:p>
        </p:txBody>
      </p:sp>
      <p:sp>
        <p:nvSpPr>
          <p:cNvPr id="2" name="Slide Number Placeholder 1">
            <a:extLst>
              <a:ext uri="{FF2B5EF4-FFF2-40B4-BE49-F238E27FC236}">
                <a16:creationId xmlns:a16="http://schemas.microsoft.com/office/drawing/2014/main" id="{569E0235-23E9-E5B1-F720-6D1CA21AC529}"/>
              </a:ext>
            </a:extLst>
          </p:cNvPr>
          <p:cNvSpPr>
            <a:spLocks noGrp="1"/>
          </p:cNvSpPr>
          <p:nvPr>
            <p:ph type="sldNum" sz="quarter" idx="10"/>
          </p:nvPr>
        </p:nvSpPr>
        <p:spPr/>
        <p:txBody>
          <a:bodyPr/>
          <a:lstStyle/>
          <a:p>
            <a:fld id="{75DF2D63-3FF5-D547-96B9-BE9CCD1ABA58}" type="slidenum">
              <a:rPr lang="en-US" smtClean="0"/>
              <a:pPr/>
              <a:t>20</a:t>
            </a:fld>
            <a:endParaRPr lang="en-US" dirty="0"/>
          </a:p>
        </p:txBody>
      </p:sp>
      <p:sp>
        <p:nvSpPr>
          <p:cNvPr id="4" name="Text Placeholder 3">
            <a:extLst>
              <a:ext uri="{FF2B5EF4-FFF2-40B4-BE49-F238E27FC236}">
                <a16:creationId xmlns:a16="http://schemas.microsoft.com/office/drawing/2014/main" id="{73DD766D-B5A5-69D7-0871-A58718F5B25E}"/>
              </a:ext>
            </a:extLst>
          </p:cNvPr>
          <p:cNvSpPr>
            <a:spLocks noGrp="1"/>
          </p:cNvSpPr>
          <p:nvPr>
            <p:ph type="body" sz="quarter" idx="12"/>
          </p:nvPr>
        </p:nvSpPr>
        <p:spPr/>
        <p:txBody>
          <a:bodyPr/>
          <a:lstStyle/>
          <a:p>
            <a:r>
              <a:rPr lang="en-US" dirty="0">
                <a:ea typeface="+mn-lt"/>
                <a:cs typeface="+mn-lt"/>
              </a:rPr>
              <a:t>QI is s</a:t>
            </a:r>
            <a:r>
              <a:rPr lang="en-US" sz="2000" spc="0" dirty="0">
                <a:ea typeface="+mn-lt"/>
                <a:cs typeface="+mn-lt"/>
              </a:rPr>
              <a:t>eeking $1.8 M to </a:t>
            </a:r>
            <a:r>
              <a:rPr lang="en-US" dirty="0">
                <a:ea typeface="+mn-lt"/>
                <a:cs typeface="+mn-lt"/>
              </a:rPr>
              <a:t>complete</a:t>
            </a:r>
            <a:r>
              <a:rPr lang="en-US" sz="2000" spc="0" dirty="0">
                <a:ea typeface="+mn-lt"/>
                <a:cs typeface="+mn-lt"/>
              </a:rPr>
              <a:t> first in human clinical trial FDA cleared Qi601 BV therapeutic medical device</a:t>
            </a:r>
            <a:r>
              <a:rPr lang="en-US" dirty="0">
                <a:ea typeface="+mn-lt"/>
                <a:cs typeface="+mn-lt"/>
              </a:rPr>
              <a:t>.</a:t>
            </a:r>
          </a:p>
          <a:p>
            <a:r>
              <a:rPr lang="en-US" sz="2000" spc="0" dirty="0">
                <a:ea typeface="+mn-lt"/>
                <a:cs typeface="+mn-lt"/>
              </a:rPr>
              <a:t>Quorum is looking for investors to </a:t>
            </a:r>
            <a:r>
              <a:rPr lang="en-US" dirty="0">
                <a:ea typeface="+mn-lt"/>
                <a:cs typeface="+mn-lt"/>
              </a:rPr>
              <a:t>help</a:t>
            </a:r>
            <a:r>
              <a:rPr lang="en-US" sz="2000" spc="0" dirty="0">
                <a:ea typeface="+mn-lt"/>
                <a:cs typeface="+mn-lt"/>
              </a:rPr>
              <a:t> commercialize a new generation of tissue barrier medical device therapeutics. </a:t>
            </a:r>
          </a:p>
        </p:txBody>
      </p:sp>
      <p:pic>
        <p:nvPicPr>
          <p:cNvPr id="7" name="Picture Placeholder 6" descr="Test tubes with one test tube in orange with drops">
            <a:extLst>
              <a:ext uri="{FF2B5EF4-FFF2-40B4-BE49-F238E27FC236}">
                <a16:creationId xmlns:a16="http://schemas.microsoft.com/office/drawing/2014/main" id="{52B367CE-CD3E-9475-B72E-6887FA7909DC}"/>
              </a:ext>
            </a:extLst>
          </p:cNvPr>
          <p:cNvPicPr>
            <a:picLocks noGrp="1" noChangeAspect="1"/>
          </p:cNvPicPr>
          <p:nvPr>
            <p:ph type="pic" sz="quarter" idx="13"/>
          </p:nvPr>
        </p:nvPicPr>
        <p:blipFill rotWithShape="1">
          <a:blip r:embed="rId2">
            <a:alphaModFix amt="50000"/>
            <a:duotone>
              <a:schemeClr val="accent5">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xfrm>
            <a:off x="2871216" y="5330952"/>
            <a:ext cx="6519672" cy="1527048"/>
          </a:xfrm>
          <a:custGeom>
            <a:avLst/>
            <a:gdLst>
              <a:gd name="connsiteX0" fmla="*/ 0 w 6515097"/>
              <a:gd name="connsiteY0" fmla="*/ 0 h 2133600"/>
              <a:gd name="connsiteX1" fmla="*/ 6515097 w 6515097"/>
              <a:gd name="connsiteY1" fmla="*/ 0 h 2133600"/>
              <a:gd name="connsiteX2" fmla="*/ 6515097 w 6515097"/>
              <a:gd name="connsiteY2" fmla="*/ 2133600 h 2133600"/>
              <a:gd name="connsiteX3" fmla="*/ 0 w 6515097"/>
              <a:gd name="connsiteY3" fmla="*/ 2133600 h 2133600"/>
            </a:gdLst>
            <a:ahLst/>
            <a:cxnLst>
              <a:cxn ang="0">
                <a:pos x="connsiteX0" y="connsiteY0"/>
              </a:cxn>
              <a:cxn ang="0">
                <a:pos x="connsiteX1" y="connsiteY1"/>
              </a:cxn>
              <a:cxn ang="0">
                <a:pos x="connsiteX2" y="connsiteY2"/>
              </a:cxn>
              <a:cxn ang="0">
                <a:pos x="connsiteX3" y="connsiteY3"/>
              </a:cxn>
            </a:cxnLst>
            <a:rect l="l" t="t" r="r" b="b"/>
            <a:pathLst>
              <a:path w="6515097" h="2133600">
                <a:moveTo>
                  <a:pt x="0" y="0"/>
                </a:moveTo>
                <a:lnTo>
                  <a:pt x="6515097" y="0"/>
                </a:lnTo>
                <a:lnTo>
                  <a:pt x="6515097" y="2133600"/>
                </a:lnTo>
                <a:lnTo>
                  <a:pt x="0" y="2133600"/>
                </a:lnTo>
                <a:close/>
              </a:path>
            </a:pathLst>
          </a:custGeom>
        </p:spPr>
      </p:pic>
      <p:sp>
        <p:nvSpPr>
          <p:cNvPr id="8" name="TextBox 7">
            <a:extLst>
              <a:ext uri="{FF2B5EF4-FFF2-40B4-BE49-F238E27FC236}">
                <a16:creationId xmlns:a16="http://schemas.microsoft.com/office/drawing/2014/main" id="{01DF78EF-B451-35B0-49BF-B6652391025D}"/>
              </a:ext>
            </a:extLst>
          </p:cNvPr>
          <p:cNvSpPr txBox="1"/>
          <p:nvPr/>
        </p:nvSpPr>
        <p:spPr>
          <a:xfrm>
            <a:off x="2907792" y="5419378"/>
            <a:ext cx="6483096" cy="1384995"/>
          </a:xfrm>
          <a:prstGeom prst="rect">
            <a:avLst/>
          </a:prstGeom>
          <a:noFill/>
        </p:spPr>
        <p:txBody>
          <a:bodyPr wrap="square">
            <a:spAutoFit/>
          </a:bodyPr>
          <a:lstStyle/>
          <a:p>
            <a:r>
              <a:rPr lang="en-US" sz="1400" b="1" i="0" u="none" strike="noStrike" dirty="0">
                <a:solidFill>
                  <a:srgbClr val="FF0000"/>
                </a:solidFill>
                <a:effectLst/>
                <a:latin typeface="+mj-lt"/>
              </a:rPr>
              <a:t>Legal Disclaimer</a:t>
            </a:r>
            <a:r>
              <a:rPr lang="en-US" sz="1400" b="0" i="0" u="none" strike="noStrike" dirty="0">
                <a:solidFill>
                  <a:srgbClr val="FF0000"/>
                </a:solidFill>
                <a:effectLst/>
                <a:latin typeface="+mj-lt"/>
              </a:rPr>
              <a:t>: </a:t>
            </a:r>
            <a:r>
              <a:rPr lang="en-US" sz="1400" b="0" i="0" u="none" strike="noStrike" dirty="0">
                <a:solidFill>
                  <a:srgbClr val="374151"/>
                </a:solidFill>
                <a:effectLst/>
                <a:latin typeface="+mj-lt"/>
              </a:rPr>
              <a:t>This content is for illustrative purposes only and should not be considered as professional advice. It represents hypothetical scenarios and does not guarantee actual results. Investment involves risks, including the potential loss of capital. Past performance is not indicative of future returns. Always seek advice from qualified professionals for decisions regarding investments or financial strategies.</a:t>
            </a:r>
            <a:endParaRPr lang="en-US" sz="1400" dirty="0">
              <a:latin typeface="+mj-lt"/>
            </a:endParaRPr>
          </a:p>
        </p:txBody>
      </p:sp>
    </p:spTree>
    <p:extLst>
      <p:ext uri="{BB962C8B-B14F-4D97-AF65-F5344CB8AC3E}">
        <p14:creationId xmlns:p14="http://schemas.microsoft.com/office/powerpoint/2010/main" val="2504432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7103A8-AEEA-50D3-BE61-CC85D24BDF23}"/>
              </a:ext>
            </a:extLst>
          </p:cNvPr>
          <p:cNvSpPr>
            <a:spLocks noGrp="1"/>
          </p:cNvSpPr>
          <p:nvPr>
            <p:ph type="title"/>
          </p:nvPr>
        </p:nvSpPr>
        <p:spPr>
          <a:xfrm>
            <a:off x="877824" y="444497"/>
            <a:ext cx="11156333" cy="355603"/>
          </a:xfrm>
        </p:spPr>
        <p:txBody>
          <a:bodyPr/>
          <a:lstStyle/>
          <a:p>
            <a:r>
              <a:rPr lang="en-US" sz="4000" dirty="0"/>
              <a:t>Investor offering option 2</a:t>
            </a:r>
          </a:p>
        </p:txBody>
      </p:sp>
      <p:sp>
        <p:nvSpPr>
          <p:cNvPr id="3" name="Footer Placeholder 2">
            <a:extLst>
              <a:ext uri="{FF2B5EF4-FFF2-40B4-BE49-F238E27FC236}">
                <a16:creationId xmlns:a16="http://schemas.microsoft.com/office/drawing/2014/main" id="{AA5BCABC-85E9-BA68-F054-2D77592245F0}"/>
              </a:ext>
            </a:extLst>
          </p:cNvPr>
          <p:cNvSpPr>
            <a:spLocks noGrp="1"/>
          </p:cNvSpPr>
          <p:nvPr>
            <p:ph type="ftr" sz="quarter" idx="11"/>
          </p:nvPr>
        </p:nvSpPr>
        <p:spPr>
          <a:xfrm rot="16200000">
            <a:off x="-507861" y="1563667"/>
            <a:ext cx="2108463" cy="168917"/>
          </a:xfrm>
        </p:spPr>
        <p:txBody>
          <a:bodyPr/>
          <a:lstStyle/>
          <a:p>
            <a:r>
              <a:rPr lang="en-US" dirty="0"/>
              <a:t>Quorum innovations</a:t>
            </a:r>
          </a:p>
        </p:txBody>
      </p:sp>
      <p:sp>
        <p:nvSpPr>
          <p:cNvPr id="2" name="Slide Number Placeholder 1">
            <a:extLst>
              <a:ext uri="{FF2B5EF4-FFF2-40B4-BE49-F238E27FC236}">
                <a16:creationId xmlns:a16="http://schemas.microsoft.com/office/drawing/2014/main" id="{1A978ADB-AD70-DE7C-4643-85C48AE12770}"/>
              </a:ext>
            </a:extLst>
          </p:cNvPr>
          <p:cNvSpPr>
            <a:spLocks noGrp="1"/>
          </p:cNvSpPr>
          <p:nvPr>
            <p:ph type="sldNum" sz="quarter" idx="10"/>
          </p:nvPr>
        </p:nvSpPr>
        <p:spPr/>
        <p:txBody>
          <a:bodyPr/>
          <a:lstStyle/>
          <a:p>
            <a:fld id="{75DF2D63-3FF5-D547-96B9-BE9CCD1ABA58}" type="slidenum">
              <a:rPr lang="en-US" smtClean="0"/>
              <a:pPr/>
              <a:t>21</a:t>
            </a:fld>
            <a:endParaRPr lang="en-US" dirty="0"/>
          </a:p>
        </p:txBody>
      </p:sp>
      <p:sp>
        <p:nvSpPr>
          <p:cNvPr id="4" name="Text Placeholder 3">
            <a:extLst>
              <a:ext uri="{FF2B5EF4-FFF2-40B4-BE49-F238E27FC236}">
                <a16:creationId xmlns:a16="http://schemas.microsoft.com/office/drawing/2014/main" id="{68003147-27BE-7492-36B6-F405F1156F31}"/>
              </a:ext>
            </a:extLst>
          </p:cNvPr>
          <p:cNvSpPr>
            <a:spLocks noGrp="1"/>
          </p:cNvSpPr>
          <p:nvPr>
            <p:ph type="body" sz="quarter" idx="12"/>
          </p:nvPr>
        </p:nvSpPr>
        <p:spPr/>
        <p:txBody>
          <a:bodyPr/>
          <a:lstStyle/>
          <a:p>
            <a:r>
              <a:rPr lang="en-US" dirty="0">
                <a:ea typeface="+mn-lt"/>
                <a:cs typeface="+mn-lt"/>
              </a:rPr>
              <a:t>QI is s</a:t>
            </a:r>
            <a:r>
              <a:rPr lang="en-US" sz="2000" spc="0" dirty="0">
                <a:ea typeface="+mn-lt"/>
                <a:cs typeface="+mn-lt"/>
              </a:rPr>
              <a:t>eeking $7M to achieve FDA cleared Qi601 BV therapeutic medical device</a:t>
            </a:r>
            <a:r>
              <a:rPr lang="en-US" dirty="0">
                <a:ea typeface="+mn-lt"/>
                <a:cs typeface="+mn-lt"/>
              </a:rPr>
              <a:t>.</a:t>
            </a:r>
          </a:p>
          <a:p>
            <a:r>
              <a:rPr lang="en-US" sz="2000" spc="0" dirty="0">
                <a:ea typeface="+mn-lt"/>
                <a:cs typeface="+mn-lt"/>
              </a:rPr>
              <a:t>Quorum is looking for investors to </a:t>
            </a:r>
            <a:r>
              <a:rPr lang="en-US" dirty="0">
                <a:ea typeface="+mn-lt"/>
                <a:cs typeface="+mn-lt"/>
              </a:rPr>
              <a:t>help</a:t>
            </a:r>
            <a:r>
              <a:rPr lang="en-US" sz="2000" spc="0" dirty="0">
                <a:ea typeface="+mn-lt"/>
                <a:cs typeface="+mn-lt"/>
              </a:rPr>
              <a:t> commercialize a new generation of tissue barrier medical device therapeutics. </a:t>
            </a:r>
          </a:p>
        </p:txBody>
      </p:sp>
      <p:pic>
        <p:nvPicPr>
          <p:cNvPr id="7" name="Picture Placeholder 6" descr="Test tubes with one test tube in orange with drops">
            <a:extLst>
              <a:ext uri="{FF2B5EF4-FFF2-40B4-BE49-F238E27FC236}">
                <a16:creationId xmlns:a16="http://schemas.microsoft.com/office/drawing/2014/main" id="{70A9CAB5-92AE-2C08-1CA8-8B55D552EEF8}"/>
              </a:ext>
            </a:extLst>
          </p:cNvPr>
          <p:cNvPicPr>
            <a:picLocks noGrp="1" noChangeAspect="1"/>
          </p:cNvPicPr>
          <p:nvPr>
            <p:ph type="pic" sz="quarter" idx="13"/>
          </p:nvPr>
        </p:nvPicPr>
        <p:blipFill rotWithShape="1">
          <a:blip r:embed="rId2">
            <a:alphaModFix amt="50000"/>
            <a:duotone>
              <a:schemeClr val="accent5">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xfrm>
            <a:off x="2871216" y="5330952"/>
            <a:ext cx="6519672" cy="1527048"/>
          </a:xfrm>
          <a:custGeom>
            <a:avLst/>
            <a:gdLst>
              <a:gd name="connsiteX0" fmla="*/ 0 w 6515097"/>
              <a:gd name="connsiteY0" fmla="*/ 0 h 2133600"/>
              <a:gd name="connsiteX1" fmla="*/ 6515097 w 6515097"/>
              <a:gd name="connsiteY1" fmla="*/ 0 h 2133600"/>
              <a:gd name="connsiteX2" fmla="*/ 6515097 w 6515097"/>
              <a:gd name="connsiteY2" fmla="*/ 2133600 h 2133600"/>
              <a:gd name="connsiteX3" fmla="*/ 0 w 6515097"/>
              <a:gd name="connsiteY3" fmla="*/ 2133600 h 2133600"/>
            </a:gdLst>
            <a:ahLst/>
            <a:cxnLst>
              <a:cxn ang="0">
                <a:pos x="connsiteX0" y="connsiteY0"/>
              </a:cxn>
              <a:cxn ang="0">
                <a:pos x="connsiteX1" y="connsiteY1"/>
              </a:cxn>
              <a:cxn ang="0">
                <a:pos x="connsiteX2" y="connsiteY2"/>
              </a:cxn>
              <a:cxn ang="0">
                <a:pos x="connsiteX3" y="connsiteY3"/>
              </a:cxn>
            </a:cxnLst>
            <a:rect l="l" t="t" r="r" b="b"/>
            <a:pathLst>
              <a:path w="6515097" h="2133600">
                <a:moveTo>
                  <a:pt x="0" y="0"/>
                </a:moveTo>
                <a:lnTo>
                  <a:pt x="6515097" y="0"/>
                </a:lnTo>
                <a:lnTo>
                  <a:pt x="6515097" y="2133600"/>
                </a:lnTo>
                <a:lnTo>
                  <a:pt x="0" y="2133600"/>
                </a:lnTo>
                <a:close/>
              </a:path>
            </a:pathLst>
          </a:custGeom>
        </p:spPr>
      </p:pic>
      <p:sp>
        <p:nvSpPr>
          <p:cNvPr id="8" name="TextBox 7">
            <a:extLst>
              <a:ext uri="{FF2B5EF4-FFF2-40B4-BE49-F238E27FC236}">
                <a16:creationId xmlns:a16="http://schemas.microsoft.com/office/drawing/2014/main" id="{BE7E52B1-BE6B-5CD1-73AA-93FAC22879F7}"/>
              </a:ext>
            </a:extLst>
          </p:cNvPr>
          <p:cNvSpPr txBox="1"/>
          <p:nvPr/>
        </p:nvSpPr>
        <p:spPr>
          <a:xfrm>
            <a:off x="2907792" y="5419378"/>
            <a:ext cx="6483096" cy="1384995"/>
          </a:xfrm>
          <a:prstGeom prst="rect">
            <a:avLst/>
          </a:prstGeom>
          <a:noFill/>
        </p:spPr>
        <p:txBody>
          <a:bodyPr wrap="square">
            <a:spAutoFit/>
          </a:bodyPr>
          <a:lstStyle/>
          <a:p>
            <a:r>
              <a:rPr lang="en-US" sz="1400" b="1" i="0" u="none" strike="noStrike" dirty="0">
                <a:solidFill>
                  <a:srgbClr val="FF0000"/>
                </a:solidFill>
                <a:effectLst/>
                <a:latin typeface="+mj-lt"/>
              </a:rPr>
              <a:t>Legal Disclaimer</a:t>
            </a:r>
            <a:r>
              <a:rPr lang="en-US" sz="1400" b="0" i="0" u="none" strike="noStrike" dirty="0">
                <a:solidFill>
                  <a:srgbClr val="FF0000"/>
                </a:solidFill>
                <a:effectLst/>
                <a:latin typeface="+mj-lt"/>
              </a:rPr>
              <a:t>: </a:t>
            </a:r>
            <a:r>
              <a:rPr lang="en-US" sz="1400" b="0" i="0" u="none" strike="noStrike" dirty="0">
                <a:solidFill>
                  <a:srgbClr val="374151"/>
                </a:solidFill>
                <a:effectLst/>
                <a:latin typeface="+mj-lt"/>
              </a:rPr>
              <a:t>This content is for illustrative purposes only and should not be considered as professional advice. It represents hypothetical scenarios and does not guarantee actual results. Investment involves risks, including the potential loss of capital. Past performance is not indicative of future returns. Always seek advice from qualified professionals for decisions regarding investments or financial strategies.</a:t>
            </a:r>
            <a:endParaRPr lang="en-US" sz="1400" dirty="0">
              <a:latin typeface="+mj-lt"/>
            </a:endParaRPr>
          </a:p>
        </p:txBody>
      </p:sp>
    </p:spTree>
    <p:extLst>
      <p:ext uri="{BB962C8B-B14F-4D97-AF65-F5344CB8AC3E}">
        <p14:creationId xmlns:p14="http://schemas.microsoft.com/office/powerpoint/2010/main" val="409420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White DNA structure">
            <a:extLst>
              <a:ext uri="{FF2B5EF4-FFF2-40B4-BE49-F238E27FC236}">
                <a16:creationId xmlns:a16="http://schemas.microsoft.com/office/drawing/2014/main" id="{6D8705D1-EA1F-3113-ABE0-EC474D1F18DA}"/>
              </a:ext>
            </a:extLst>
          </p:cNvPr>
          <p:cNvPicPr>
            <a:picLocks noGrp="1" noChangeAspect="1"/>
          </p:cNvPicPr>
          <p:nvPr>
            <p:ph type="pic" sz="quarter" idx="12"/>
          </p:nvPr>
        </p:nvPicPr>
        <p:blipFill rotWithShape="1">
          <a:blip r:embed="rId2">
            <a:alphaModFix amt="50000"/>
            <a:extLst>
              <a:ext uri="{28A0092B-C50C-407E-A947-70E740481C1C}">
                <a14:useLocalDpi xmlns:a14="http://schemas.microsoft.com/office/drawing/2010/main" val="0"/>
              </a:ext>
            </a:extLst>
          </a:blip>
          <a:srcRect/>
          <a:stretch/>
        </p:blipFill>
        <p:spPr/>
      </p:pic>
      <p:sp>
        <p:nvSpPr>
          <p:cNvPr id="19" name="Title 18">
            <a:extLst>
              <a:ext uri="{FF2B5EF4-FFF2-40B4-BE49-F238E27FC236}">
                <a16:creationId xmlns:a16="http://schemas.microsoft.com/office/drawing/2014/main" id="{1130D679-D78E-1F15-EC3D-4BED6D69B35F}"/>
              </a:ext>
            </a:extLst>
          </p:cNvPr>
          <p:cNvSpPr>
            <a:spLocks noGrp="1"/>
          </p:cNvSpPr>
          <p:nvPr>
            <p:ph type="title"/>
          </p:nvPr>
        </p:nvSpPr>
        <p:spPr/>
        <p:txBody>
          <a:bodyPr/>
          <a:lstStyle/>
          <a:p>
            <a:r>
              <a:rPr lang="en-US" dirty="0"/>
              <a:t>Thank you </a:t>
            </a:r>
          </a:p>
        </p:txBody>
      </p:sp>
      <p:pic>
        <p:nvPicPr>
          <p:cNvPr id="22" name="Picture Placeholder 25" descr="Bacteria cultured in a petri dish for a laboratory or a scientific investigation">
            <a:extLst>
              <a:ext uri="{FF2B5EF4-FFF2-40B4-BE49-F238E27FC236}">
                <a16:creationId xmlns:a16="http://schemas.microsoft.com/office/drawing/2014/main" id="{862BA3D8-52E1-692C-F244-F7882DAD2287}"/>
              </a:ext>
            </a:extLst>
          </p:cNvPr>
          <p:cNvPicPr>
            <a:picLocks noGrp="1" noChangeAspect="1"/>
          </p:cNvPicPr>
          <p:nvPr>
            <p:ph type="pic" sz="quarter" idx="13"/>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p:blipFill>
        <p:spPr/>
      </p:pic>
      <p:sp>
        <p:nvSpPr>
          <p:cNvPr id="27" name="Text Placeholder 26">
            <a:extLst>
              <a:ext uri="{FF2B5EF4-FFF2-40B4-BE49-F238E27FC236}">
                <a16:creationId xmlns:a16="http://schemas.microsoft.com/office/drawing/2014/main" id="{BB8B6963-69FE-8A03-5E86-2BF855024B00}"/>
              </a:ext>
            </a:extLst>
          </p:cNvPr>
          <p:cNvSpPr>
            <a:spLocks noGrp="1"/>
          </p:cNvSpPr>
          <p:nvPr>
            <p:ph type="body" sz="quarter" idx="14"/>
          </p:nvPr>
        </p:nvSpPr>
        <p:spPr/>
        <p:txBody>
          <a:bodyPr/>
          <a:lstStyle/>
          <a:p>
            <a:pPr marL="0" indent="0" algn="ctr">
              <a:lnSpc>
                <a:spcPts val="2660"/>
              </a:lnSpc>
              <a:spcBef>
                <a:spcPts val="0"/>
              </a:spcBef>
              <a:buNone/>
            </a:pPr>
            <a:r>
              <a:rPr lang="en-US" dirty="0"/>
              <a:t>Eva Berkes, MD, CSO &amp; Nicholas T. Monsul,  MD,  CEO</a:t>
            </a:r>
            <a:r>
              <a:rPr lang="en-US" sz="2000" cap="all" spc="0" dirty="0"/>
              <a:t>​</a:t>
            </a:r>
          </a:p>
          <a:p>
            <a:pPr marL="0" indent="0" algn="ctr">
              <a:lnSpc>
                <a:spcPts val="2660"/>
              </a:lnSpc>
              <a:spcBef>
                <a:spcPts val="0"/>
              </a:spcBef>
              <a:buNone/>
            </a:pPr>
            <a:r>
              <a:rPr lang="en-US" dirty="0"/>
              <a:t>evaberkesmd@quoruminnovations.com</a:t>
            </a:r>
            <a:r>
              <a:rPr lang="en-US" sz="2000" cap="all" spc="0" dirty="0"/>
              <a:t> | </a:t>
            </a:r>
            <a:r>
              <a:rPr lang="en-US" sz="2000" cap="all" spc="0" dirty="0">
                <a:hlinkClick r:id="rId4"/>
              </a:rPr>
              <a:t>www.</a:t>
            </a:r>
            <a:r>
              <a:rPr lang="en-US" dirty="0">
                <a:hlinkClick r:id="rId4"/>
              </a:rPr>
              <a:t>quoruminnovations</a:t>
            </a:r>
            <a:r>
              <a:rPr lang="en-US" sz="2000" cap="all" spc="0" dirty="0">
                <a:hlinkClick r:id="rId4"/>
              </a:rPr>
              <a:t>.com</a:t>
            </a:r>
            <a:endParaRPr lang="en-US" sz="2000" cap="all" spc="0" dirty="0"/>
          </a:p>
          <a:p>
            <a:pPr marL="0" indent="0" algn="ctr">
              <a:lnSpc>
                <a:spcPts val="2660"/>
              </a:lnSpc>
              <a:spcBef>
                <a:spcPts val="0"/>
              </a:spcBef>
              <a:buNone/>
            </a:pPr>
            <a:r>
              <a:rPr lang="en-US" dirty="0"/>
              <a:t>nickmonsulmd@quoruminnovations.com</a:t>
            </a:r>
            <a:endParaRPr lang="en-US" sz="2000" cap="all" spc="0" dirty="0"/>
          </a:p>
        </p:txBody>
      </p:sp>
    </p:spTree>
    <p:extLst>
      <p:ext uri="{BB962C8B-B14F-4D97-AF65-F5344CB8AC3E}">
        <p14:creationId xmlns:p14="http://schemas.microsoft.com/office/powerpoint/2010/main" val="3334127647"/>
      </p:ext>
    </p:extLst>
  </p:cSld>
  <p:clrMapOvr>
    <a:masterClrMapping/>
  </p:clrMapOvr>
</p:sld>
</file>

<file path=ppt/theme/theme1.xml><?xml version="1.0" encoding="utf-8"?>
<a:theme xmlns:a="http://schemas.openxmlformats.org/drawingml/2006/main" name="Office Theme">
  <a:themeElements>
    <a:clrScheme name="Scientific Discovery">
      <a:dk1>
        <a:srgbClr val="000000"/>
      </a:dk1>
      <a:lt1>
        <a:srgbClr val="FFFFFF"/>
      </a:lt1>
      <a:dk2>
        <a:srgbClr val="44546A"/>
      </a:dk2>
      <a:lt2>
        <a:srgbClr val="E7E6E6"/>
      </a:lt2>
      <a:accent1>
        <a:srgbClr val="96D3ED"/>
      </a:accent1>
      <a:accent2>
        <a:srgbClr val="C7DBE1"/>
      </a:accent2>
      <a:accent3>
        <a:srgbClr val="688EBD"/>
      </a:accent3>
      <a:accent4>
        <a:srgbClr val="BCE5DD"/>
      </a:accent4>
      <a:accent5>
        <a:srgbClr val="66DDCC"/>
      </a:accent5>
      <a:accent6>
        <a:srgbClr val="E0CE61"/>
      </a:accent6>
      <a:hlink>
        <a:srgbClr val="0563C1"/>
      </a:hlink>
      <a:folHlink>
        <a:srgbClr val="954F72"/>
      </a:folHlink>
    </a:clrScheme>
    <a:fontScheme name="Custom 36">
      <a:majorFont>
        <a:latin typeface="Posterama"/>
        <a:ea typeface=""/>
        <a:cs typeface=""/>
      </a:majorFont>
      <a:minorFont>
        <a:latin typeface="Daytona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ientific-Discovery_Win32_EF_v4" id="{D94798B6-E450-4518-8015-6EE17CD1412B}" vid="{16A04E6B-C80A-471C-86D6-D49E9EAD76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2EB2FABB-45EC-440E-B647-8CA57BA45A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8B3377-22F1-4153-96F0-CC2E4BE41C57}">
  <ds:schemaRefs>
    <ds:schemaRef ds:uri="http://schemas.microsoft.com/sharepoint/v3/contenttype/forms"/>
  </ds:schemaRefs>
</ds:datastoreItem>
</file>

<file path=customXml/itemProps3.xml><?xml version="1.0" encoding="utf-8"?>
<ds:datastoreItem xmlns:ds="http://schemas.openxmlformats.org/officeDocument/2006/customXml" ds:itemID="{99746342-5E84-430E-9251-61001F208E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{8B524153-B386-4A5B-BD36-1BEFBC589FC1}tf67061901_win32</Template>
  <TotalTime>923</TotalTime>
  <Words>2185</Words>
  <Application>Microsoft Office PowerPoint</Application>
  <PresentationFormat>Widescreen</PresentationFormat>
  <Paragraphs>313</Paragraphs>
  <Slides>22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Avenir Next</vt:lpstr>
      <vt:lpstr>Avenir Next Demi Bold</vt:lpstr>
      <vt:lpstr>Calibri</vt:lpstr>
      <vt:lpstr>Daytona Condensed Light</vt:lpstr>
      <vt:lpstr>Daytona Light</vt:lpstr>
      <vt:lpstr>Posterama</vt:lpstr>
      <vt:lpstr>Times New Roman</vt:lpstr>
      <vt:lpstr>Office Theme</vt:lpstr>
      <vt:lpstr>QUORUM INNOVATIONS</vt:lpstr>
      <vt:lpstr>Agenda</vt:lpstr>
      <vt:lpstr>Introduction</vt:lpstr>
      <vt:lpstr>Biological Barrier PlatformTM</vt:lpstr>
      <vt:lpstr>Primary goal:  MOVE QI BARRIER TECHNOLOGY TO THE CLINIC</vt:lpstr>
      <vt:lpstr>First indication:  Bacterial vaginosis (BV)</vt:lpstr>
      <vt:lpstr>Qi601: a novel postbiotic micromaterial for medical device use</vt:lpstr>
      <vt:lpstr>THE PROBLEM: CURRENT TREATMENTS are ineffective  </vt:lpstr>
      <vt:lpstr>BV BARRIER THERAPEUTIC: QI601</vt:lpstr>
      <vt:lpstr>Quorum intellectual property               25 issued patents</vt:lpstr>
      <vt:lpstr>bv product launch in 2028: plan </vt:lpstr>
      <vt:lpstr>Qi 601 Timeline </vt:lpstr>
      <vt:lpstr>Qi 601 Timeline </vt:lpstr>
      <vt:lpstr>QI601 bv US revenue forecast</vt:lpstr>
      <vt:lpstr>Pipeline: QI platform technology</vt:lpstr>
      <vt:lpstr>Qi 601 second indication: genitourinary syndrome of menopause </vt:lpstr>
      <vt:lpstr>Qi 611 Novel Self Assembling anti-biofilm wound medical device </vt:lpstr>
      <vt:lpstr>Quorum  innovations:        collaborations</vt:lpstr>
      <vt:lpstr>Quorum Team</vt:lpstr>
      <vt:lpstr>Investor offering option1</vt:lpstr>
      <vt:lpstr>Investor offering option 2</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QUORUM INNOVATIONS</dc:title>
  <dc:creator>Eva Berkes MD</dc:creator>
  <cp:lastModifiedBy>drmonsul hawthorneclinic.com</cp:lastModifiedBy>
  <cp:revision>21</cp:revision>
  <dcterms:created xsi:type="dcterms:W3CDTF">2024-01-31T03:07:48Z</dcterms:created>
  <dcterms:modified xsi:type="dcterms:W3CDTF">2024-04-15T15:23:13Z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